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7559675" cy="1079976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401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D1E60A"/>
    <a:srgbClr val="FF0066"/>
    <a:srgbClr val="FF99FF"/>
    <a:srgbClr val="E0108C"/>
    <a:srgbClr val="10B860"/>
    <a:srgbClr val="1005EB"/>
    <a:srgbClr val="3AE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8" autoAdjust="0"/>
    <p:restoredTop sz="94660"/>
  </p:normalViewPr>
  <p:slideViewPr>
    <p:cSldViewPr snapToGrid="0">
      <p:cViewPr>
        <p:scale>
          <a:sx n="70" d="100"/>
          <a:sy n="70" d="100"/>
        </p:scale>
        <p:origin x="-3384" y="-216"/>
      </p:cViewPr>
      <p:guideLst>
        <p:guide orient="horz" pos="3401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67462"/>
            <a:ext cx="6425724" cy="3759917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72376"/>
            <a:ext cx="5669756" cy="2607442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F2113-1169-4DC4-9547-4974C87E7686}" type="datetimeFigureOut">
              <a:rPr lang="zh-TW" altLang="en-US" smtClean="0"/>
              <a:pPr/>
              <a:t>2026/1/22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0A0D-C86E-4058-A2D5-49A59746E28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2223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F2113-1169-4DC4-9547-4974C87E7686}" type="datetimeFigureOut">
              <a:rPr lang="zh-TW" altLang="en-US" smtClean="0"/>
              <a:pPr/>
              <a:t>2026/1/22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0A0D-C86E-4058-A2D5-49A59746E28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5795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74987"/>
            <a:ext cx="1630055" cy="91523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74987"/>
            <a:ext cx="4795669" cy="91523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F2113-1169-4DC4-9547-4974C87E7686}" type="datetimeFigureOut">
              <a:rPr lang="zh-TW" altLang="en-US" smtClean="0"/>
              <a:pPr/>
              <a:t>2026/1/22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0A0D-C86E-4058-A2D5-49A59746E28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7560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F2113-1169-4DC4-9547-4974C87E7686}" type="datetimeFigureOut">
              <a:rPr lang="zh-TW" altLang="en-US" smtClean="0"/>
              <a:pPr/>
              <a:t>2026/1/22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0A0D-C86E-4058-A2D5-49A59746E28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9795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92444"/>
            <a:ext cx="6520220" cy="4492401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227345"/>
            <a:ext cx="6520220" cy="2362447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F2113-1169-4DC4-9547-4974C87E7686}" type="datetimeFigureOut">
              <a:rPr lang="zh-TW" altLang="en-US" smtClean="0"/>
              <a:pPr/>
              <a:t>2026/1/22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0A0D-C86E-4058-A2D5-49A59746E28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57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74937"/>
            <a:ext cx="3212862" cy="685235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74937"/>
            <a:ext cx="3212862" cy="685235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F2113-1169-4DC4-9547-4974C87E7686}" type="datetimeFigureOut">
              <a:rPr lang="zh-TW" altLang="en-US" smtClean="0"/>
              <a:pPr/>
              <a:t>2026/1/22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0A0D-C86E-4058-A2D5-49A59746E28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6749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74990"/>
            <a:ext cx="6520220" cy="208745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47443"/>
            <a:ext cx="3198096" cy="1297471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44914"/>
            <a:ext cx="3198096" cy="58023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47443"/>
            <a:ext cx="3213847" cy="1297471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44914"/>
            <a:ext cx="3213847" cy="58023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F2113-1169-4DC4-9547-4974C87E7686}" type="datetimeFigureOut">
              <a:rPr lang="zh-TW" altLang="en-US" smtClean="0"/>
              <a:pPr/>
              <a:t>2026/1/22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0A0D-C86E-4058-A2D5-49A59746E28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290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F2113-1169-4DC4-9547-4974C87E7686}" type="datetimeFigureOut">
              <a:rPr lang="zh-TW" altLang="en-US" smtClean="0"/>
              <a:pPr/>
              <a:t>2026/1/22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0A0D-C86E-4058-A2D5-49A59746E28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885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F2113-1169-4DC4-9547-4974C87E7686}" type="datetimeFigureOut">
              <a:rPr lang="zh-TW" altLang="en-US" smtClean="0"/>
              <a:pPr/>
              <a:t>2026/1/22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0A0D-C86E-4058-A2D5-49A59746E28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0135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9984"/>
            <a:ext cx="2438192" cy="2519945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54968"/>
            <a:ext cx="3827085" cy="7674832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39929"/>
            <a:ext cx="2438192" cy="6002369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F2113-1169-4DC4-9547-4974C87E7686}" type="datetimeFigureOut">
              <a:rPr lang="zh-TW" altLang="en-US" smtClean="0"/>
              <a:pPr/>
              <a:t>2026/1/22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0A0D-C86E-4058-A2D5-49A59746E28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084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9984"/>
            <a:ext cx="2438192" cy="2519945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54968"/>
            <a:ext cx="3827085" cy="7674832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39929"/>
            <a:ext cx="2438192" cy="6002369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F2113-1169-4DC4-9547-4974C87E7686}" type="datetimeFigureOut">
              <a:rPr lang="zh-TW" altLang="en-US" smtClean="0"/>
              <a:pPr/>
              <a:t>2026/1/22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00A0D-C86E-4058-A2D5-49A59746E28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63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74990"/>
            <a:ext cx="6520220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74937"/>
            <a:ext cx="6520220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10009783"/>
            <a:ext cx="1700927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F2113-1169-4DC4-9547-4974C87E7686}" type="datetimeFigureOut">
              <a:rPr lang="zh-TW" altLang="en-US" smtClean="0"/>
              <a:pPr/>
              <a:t>2026/1/22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10009783"/>
            <a:ext cx="255139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10009783"/>
            <a:ext cx="1700927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00A0D-C86E-4058-A2D5-49A59746E28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895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248263" y="1301770"/>
            <a:ext cx="7237065" cy="1759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</a:pPr>
            <a:r>
              <a:rPr lang="zh-TW" altLang="zh-TW" kern="100" dirty="0" smtClean="0">
                <a:solidFill>
                  <a:srgbClr val="1005EB"/>
                </a:solidFill>
                <a:latin typeface="Times New Roman" panose="02020603050405020304" pitchFamily="18" charset="0"/>
                <a:ea typeface="華康流隸體" panose="02010609010101010101" pitchFamily="49" charset="-120"/>
              </a:rPr>
              <a:t>親愛的</a:t>
            </a:r>
            <a:r>
              <a:rPr lang="zh-TW" altLang="zh-TW" kern="100" dirty="0">
                <a:solidFill>
                  <a:srgbClr val="1005EB"/>
                </a:solidFill>
                <a:latin typeface="Times New Roman" panose="02020603050405020304" pitchFamily="18" charset="0"/>
                <a:ea typeface="華康流隸體" panose="02010609010101010101" pitchFamily="49" charset="-120"/>
              </a:rPr>
              <a:t>家長您好</a:t>
            </a:r>
            <a:r>
              <a:rPr lang="en-US" altLang="zh-TW" kern="100" dirty="0" smtClean="0">
                <a:solidFill>
                  <a:srgbClr val="1005EB"/>
                </a:solidFill>
                <a:latin typeface="Times New Roman" panose="02020603050405020304" pitchFamily="18" charset="0"/>
                <a:ea typeface="華康流隸體" panose="02010609010101010101" pitchFamily="49" charset="-120"/>
              </a:rPr>
              <a:t>:</a:t>
            </a:r>
            <a:endParaRPr lang="zh-TW" altLang="zh-TW" kern="100" dirty="0">
              <a:solidFill>
                <a:srgbClr val="1005EB"/>
              </a:solidFill>
              <a:latin typeface="Times New Roman" panose="02020603050405020304" pitchFamily="18" charset="0"/>
              <a:ea typeface="華康流隸體" panose="02010609010101010101" pitchFamily="49" charset="-120"/>
            </a:endParaRPr>
          </a:p>
          <a:p>
            <a:pPr>
              <a:lnSpc>
                <a:spcPts val="2600"/>
              </a:lnSpc>
            </a:pPr>
            <a:r>
              <a:rPr lang="en-US" altLang="zh-TW" kern="100" dirty="0">
                <a:solidFill>
                  <a:srgbClr val="1005EB"/>
                </a:solidFill>
                <a:latin typeface="華康流隸體" panose="02010609010101010101" pitchFamily="49" charset="-120"/>
              </a:rPr>
              <a:t>    </a:t>
            </a:r>
            <a:r>
              <a:rPr lang="zh-TW" altLang="zh-TW" kern="100" dirty="0">
                <a:solidFill>
                  <a:srgbClr val="1005EB"/>
                </a:solidFill>
                <a:latin typeface="Times New Roman" panose="02020603050405020304" pitchFamily="18" charset="0"/>
                <a:ea typeface="華康流隸體" panose="02010609010101010101" pitchFamily="49" charset="-120"/>
              </a:rPr>
              <a:t>歲末將至，相信您一定和我們一樣感恩這一年來平安吉祥，在</a:t>
            </a:r>
            <a:r>
              <a:rPr lang="zh-TW" altLang="zh-TW" kern="100" dirty="0" smtClean="0">
                <a:solidFill>
                  <a:srgbClr val="1005EB"/>
                </a:solidFill>
                <a:latin typeface="Times New Roman" panose="02020603050405020304" pitchFamily="18" charset="0"/>
                <a:ea typeface="華康流隸體" panose="02010609010101010101" pitchFamily="49" charset="-120"/>
              </a:rPr>
              <a:t>這</a:t>
            </a:r>
            <a:r>
              <a:rPr lang="zh-TW" altLang="en-US" kern="100" dirty="0">
                <a:solidFill>
                  <a:srgbClr val="1005EB"/>
                </a:solidFill>
                <a:latin typeface="Times New Roman" panose="02020603050405020304" pitchFamily="18" charset="0"/>
                <a:ea typeface="華康流隸體" panose="02010609010101010101" pitchFamily="49" charset="-120"/>
              </a:rPr>
              <a:t>駿馬</a:t>
            </a:r>
            <a:r>
              <a:rPr lang="zh-TW" altLang="en-US" kern="100" dirty="0" smtClean="0">
                <a:solidFill>
                  <a:srgbClr val="1005EB"/>
                </a:solidFill>
                <a:latin typeface="Times New Roman" panose="02020603050405020304" pitchFamily="18" charset="0"/>
                <a:ea typeface="華康流隸體" panose="02010609010101010101" pitchFamily="49" charset="-120"/>
              </a:rPr>
              <a:t>賀歲迎新春之前</a:t>
            </a:r>
            <a:r>
              <a:rPr lang="zh-TW" altLang="zh-TW" kern="100" dirty="0" smtClean="0">
                <a:solidFill>
                  <a:srgbClr val="1005EB"/>
                </a:solidFill>
                <a:latin typeface="Times New Roman" panose="02020603050405020304" pitchFamily="18" charset="0"/>
                <a:ea typeface="華康流隸體" panose="02010609010101010101" pitchFamily="49" charset="-120"/>
              </a:rPr>
              <a:t>，</a:t>
            </a:r>
            <a:r>
              <a:rPr lang="zh-TW" altLang="zh-TW" kern="100" dirty="0">
                <a:solidFill>
                  <a:srgbClr val="1005EB"/>
                </a:solidFill>
                <a:latin typeface="Times New Roman" panose="02020603050405020304" pitchFamily="18" charset="0"/>
                <a:ea typeface="華康流隸體" panose="02010609010101010101" pitchFamily="49" charset="-120"/>
              </a:rPr>
              <a:t>我們策劃一系列過新年活動，將帶領孩子認識與體驗年節的相關習俗，讓幼兒了解這些活動的由來及意義，並感受這充滿</a:t>
            </a:r>
            <a:r>
              <a:rPr lang="zh-TW" altLang="zh-TW" kern="100" dirty="0" smtClean="0">
                <a:solidFill>
                  <a:srgbClr val="1005EB"/>
                </a:solidFill>
                <a:latin typeface="Times New Roman" panose="02020603050405020304" pitchFamily="18" charset="0"/>
                <a:ea typeface="華康流隸體" panose="02010609010101010101" pitchFamily="49" charset="-120"/>
              </a:rPr>
              <a:t>團圓</a:t>
            </a:r>
            <a:r>
              <a:rPr lang="zh-TW" altLang="en-US" kern="100" dirty="0">
                <a:solidFill>
                  <a:srgbClr val="1005EB"/>
                </a:solidFill>
                <a:latin typeface="Times New Roman" panose="02020603050405020304" pitchFamily="18" charset="0"/>
                <a:ea typeface="華康流隸體" panose="02010609010101010101" pitchFamily="49" charset="-120"/>
              </a:rPr>
              <a:t>歡喜</a:t>
            </a:r>
            <a:r>
              <a:rPr lang="zh-TW" altLang="zh-TW" kern="100" dirty="0" smtClean="0">
                <a:solidFill>
                  <a:srgbClr val="1005EB"/>
                </a:solidFill>
                <a:latin typeface="Times New Roman" panose="02020603050405020304" pitchFamily="18" charset="0"/>
                <a:ea typeface="華康流隸體" panose="02010609010101010101" pitchFamily="49" charset="-120"/>
              </a:rPr>
              <a:t>的</a:t>
            </a:r>
            <a:r>
              <a:rPr lang="zh-TW" altLang="zh-TW" kern="100" dirty="0">
                <a:solidFill>
                  <a:srgbClr val="1005EB"/>
                </a:solidFill>
                <a:latin typeface="Times New Roman" panose="02020603050405020304" pitchFamily="18" charset="0"/>
                <a:ea typeface="華康流隸體" panose="02010609010101010101" pitchFamily="49" charset="-120"/>
              </a:rPr>
              <a:t>春節。</a:t>
            </a:r>
            <a:endParaRPr lang="zh-TW" altLang="zh-TW" kern="100" dirty="0">
              <a:solidFill>
                <a:srgbClr val="1005EB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240"/>
          <p:cNvSpPr>
            <a:spLocks noChangeArrowheads="1"/>
          </p:cNvSpPr>
          <p:nvPr/>
        </p:nvSpPr>
        <p:spPr bwMode="auto">
          <a:xfrm>
            <a:off x="2288045" y="2825807"/>
            <a:ext cx="28057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ea typeface="華康流隸體" panose="02010609010101010101" pitchFamily="49" charset="-120"/>
                <a:cs typeface="Times New Roman" panose="02020603050405020304" pitchFamily="18" charset="0"/>
              </a:rPr>
              <a:t>   </a:t>
            </a:r>
            <a:r>
              <a:rPr lang="zh-TW" alt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華康流隸體" panose="02010609010101010101" pitchFamily="49" charset="-120"/>
                <a:cs typeface="Times New Roman" panose="02020603050405020304" pitchFamily="18" charset="0"/>
              </a:rPr>
              <a:t>迎新</a:t>
            </a:r>
            <a:r>
              <a:rPr lang="zh-TW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華康流隸體" panose="02010609010101010101" pitchFamily="49" charset="-120"/>
                <a:cs typeface="Times New Roman" panose="02020603050405020304" pitchFamily="18" charset="0"/>
              </a:rPr>
              <a:t>年</a:t>
            </a:r>
            <a:r>
              <a:rPr lang="zh-TW" alt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華康流隸體" panose="02010609010101010101" pitchFamily="49" charset="-120"/>
                <a:cs typeface="Times New Roman" panose="02020603050405020304" pitchFamily="18" charset="0"/>
              </a:rPr>
              <a:t>活動</a:t>
            </a:r>
            <a:r>
              <a:rPr lang="zh-TW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華康流隸體" panose="02010609010101010101" pitchFamily="49" charset="-120"/>
                <a:cs typeface="Times New Roman" panose="02020603050405020304" pitchFamily="18" charset="0"/>
              </a:rPr>
              <a:t>如下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  <a:ea typeface="華康流隸體" panose="02010609010101010101" pitchFamily="49" charset="-12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465616"/>
              </p:ext>
            </p:extLst>
          </p:nvPr>
        </p:nvGraphicFramePr>
        <p:xfrm>
          <a:off x="550874" y="3287472"/>
          <a:ext cx="6405738" cy="369603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896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160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96111">
                <a:tc>
                  <a:txBody>
                    <a:bodyPr/>
                    <a:lstStyle/>
                    <a:p>
                      <a:pPr algn="ctr">
                        <a:lnSpc>
                          <a:spcPts val="3300"/>
                        </a:lnSpc>
                        <a:spcAft>
                          <a:spcPts val="0"/>
                        </a:spcAft>
                      </a:pPr>
                      <a:r>
                        <a:rPr lang="zh-TW" sz="1800" b="0" kern="1200" dirty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日期</a:t>
                      </a:r>
                    </a:p>
                  </a:txBody>
                  <a:tcPr marL="63558" marR="63558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3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                          </a:t>
                      </a:r>
                      <a:r>
                        <a:rPr lang="zh-TW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活動名稱</a:t>
                      </a:r>
                      <a:endParaRPr lang="zh-TW" sz="1800" b="0" kern="1200" dirty="0">
                        <a:solidFill>
                          <a:srgbClr val="1005EB"/>
                        </a:solidFill>
                        <a:latin typeface="Times New Roman" panose="02020603050405020304" pitchFamily="18" charset="0"/>
                        <a:ea typeface="華康流隸體" panose="02010609010101010101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3558" marR="635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2229">
                <a:tc>
                  <a:txBody>
                    <a:bodyPr/>
                    <a:lstStyle/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zh-TW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09</a:t>
                      </a:r>
                      <a:r>
                        <a:rPr lang="en-US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一</a:t>
                      </a:r>
                      <a:r>
                        <a:rPr lang="en-US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800" b="1" kern="1200" dirty="0">
                        <a:solidFill>
                          <a:srgbClr val="1005EB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558" marR="63558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lvl="0" indent="0" algn="l" defTabSz="755934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馬年吉祥</a:t>
                      </a:r>
                      <a:r>
                        <a:rPr lang="en-US" altLang="zh-TW" sz="2400" b="1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~</a:t>
                      </a:r>
                      <a:r>
                        <a:rPr lang="zh-TW" altLang="en-US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過年應景美勞</a:t>
                      </a:r>
                      <a:r>
                        <a:rPr lang="en-US" altLang="zh-TW" sz="1800" b="1" kern="1200" dirty="0" smtClean="0">
                          <a:solidFill>
                            <a:srgbClr val="1005EB"/>
                          </a:solidFill>
                          <a:latin typeface="華康娃娃體" panose="02010609010101010101" pitchFamily="49" charset="-120"/>
                          <a:ea typeface="華康娃娃體" panose="02010609010101010101" pitchFamily="49" charset="-120"/>
                          <a:cs typeface="Times New Roman" panose="02020603050405020304" pitchFamily="18" charset="0"/>
                        </a:rPr>
                        <a:t>DIY</a:t>
                      </a:r>
                      <a:endParaRPr lang="zh-TW" altLang="en-US" sz="1800" b="1" kern="1200" dirty="0" smtClean="0">
                        <a:solidFill>
                          <a:srgbClr val="1005EB"/>
                        </a:solidFill>
                        <a:latin typeface="華康娃娃體" panose="02010609010101010101" pitchFamily="49" charset="-120"/>
                        <a:ea typeface="華康娃娃體" panose="02010609010101010101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3558" marR="6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1341">
                <a:tc>
                  <a:txBody>
                    <a:bodyPr/>
                    <a:lstStyle/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2/10</a:t>
                      </a:r>
                      <a:r>
                        <a:rPr lang="en-US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二</a:t>
                      </a:r>
                      <a:r>
                        <a:rPr lang="en-US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800" b="1" kern="1200" dirty="0">
                        <a:solidFill>
                          <a:srgbClr val="1005EB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558" marR="63558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lvl="0" indent="0" algn="l" defTabSz="755934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馬啼報喜</a:t>
                      </a:r>
                      <a:r>
                        <a:rPr lang="zh-TW" altLang="en-US" sz="1800" b="0" kern="1200" noProof="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zh-TW" altLang="en-US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古錐的囡仔做伙講吉兆話</a:t>
                      </a:r>
                      <a:endParaRPr lang="en-US" altLang="zh-TW" sz="1800" b="0" kern="1200" dirty="0" smtClean="0">
                        <a:solidFill>
                          <a:srgbClr val="1005EB"/>
                        </a:solidFill>
                        <a:latin typeface="Times New Roman" panose="02020603050405020304" pitchFamily="18" charset="0"/>
                        <a:ea typeface="華康流隸體" panose="02010609010101010101" pitchFamily="49" charset="-120"/>
                        <a:cs typeface="Times New Roman" panose="02020603050405020304" pitchFamily="18" charset="0"/>
                      </a:endParaRPr>
                    </a:p>
                    <a:p>
                      <a:pPr marL="71755" marR="71755" lvl="0" indent="0" algn="l" defTabSz="755934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kern="1200" noProof="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                        </a:t>
                      </a:r>
                      <a:r>
                        <a:rPr lang="zh-TW" altLang="en-US" sz="1800" b="0" kern="1200" noProof="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多媒體春節故事</a:t>
                      </a:r>
                      <a:endParaRPr lang="zh-TW" altLang="zh-TW" sz="1800" b="0" kern="1200" dirty="0" smtClean="0">
                        <a:solidFill>
                          <a:srgbClr val="1005EB"/>
                        </a:solidFill>
                        <a:latin typeface="Times New Roman" panose="02020603050405020304" pitchFamily="18" charset="0"/>
                        <a:ea typeface="華康流隸體" panose="02010609010101010101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3558" marR="6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96111">
                <a:tc>
                  <a:txBody>
                    <a:bodyPr/>
                    <a:lstStyle/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2/11</a:t>
                      </a:r>
                      <a:r>
                        <a:rPr lang="en-US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三</a:t>
                      </a:r>
                      <a:r>
                        <a:rPr lang="en-US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800" b="1" kern="1200" dirty="0">
                        <a:solidFill>
                          <a:srgbClr val="1005EB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558" marR="63558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馬到福到</a:t>
                      </a:r>
                      <a:r>
                        <a:rPr lang="zh-TW" altLang="en-US" sz="1800" b="0" kern="1200" noProof="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運更旺</a:t>
                      </a:r>
                      <a:r>
                        <a:rPr lang="en-US" altLang="zh-TW" sz="1800" b="0" kern="1200" noProof="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altLang="en-US" sz="1800" b="0" kern="1200" noProof="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步步高</a:t>
                      </a:r>
                      <a:r>
                        <a:rPr lang="en-US" altLang="zh-TW" sz="1800" b="0" kern="1200" noProof="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800" b="0" kern="1200" noProof="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糕</a:t>
                      </a:r>
                      <a:r>
                        <a:rPr lang="en-US" altLang="zh-TW" sz="1800" b="0" kern="1200" noProof="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zh-TW" altLang="en-US" sz="1800" b="0" kern="1200" noProof="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升</a:t>
                      </a:r>
                      <a:r>
                        <a:rPr lang="zh-TW" altLang="en-US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～蘿蔔糕製作 </a:t>
                      </a:r>
                      <a:r>
                        <a:rPr lang="zh-TW" altLang="en-US" sz="1488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63558" marR="6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96111">
                <a:tc>
                  <a:txBody>
                    <a:bodyPr/>
                    <a:lstStyle/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2/12</a:t>
                      </a:r>
                      <a:r>
                        <a:rPr lang="en-US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四</a:t>
                      </a:r>
                      <a:r>
                        <a:rPr lang="en-US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800" b="1" kern="1200" dirty="0">
                        <a:solidFill>
                          <a:srgbClr val="1005EB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558" marR="63558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新年馬舞春風</a:t>
                      </a:r>
                      <a:r>
                        <a:rPr lang="zh-TW" altLang="en-US" sz="1800" b="0" kern="1200" noProof="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～歡喜大圍爐</a:t>
                      </a:r>
                      <a:r>
                        <a:rPr lang="en-US" altLang="zh-TW" sz="1800" b="0" kern="1200" noProof="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800" b="0" kern="1200" noProof="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寶貝當天可穿應景服裝</a:t>
                      </a:r>
                      <a:r>
                        <a:rPr lang="en-US" altLang="zh-TW" sz="1800" b="0" kern="1200" noProof="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altLang="zh-TW" sz="1800" b="0" kern="1200" dirty="0" smtClean="0">
                        <a:solidFill>
                          <a:srgbClr val="1005EB"/>
                        </a:solidFill>
                        <a:latin typeface="Times New Roman" panose="02020603050405020304" pitchFamily="18" charset="0"/>
                        <a:ea typeface="華康流隸體" panose="02010609010101010101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3558" marR="6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990477">
                <a:tc>
                  <a:txBody>
                    <a:bodyPr/>
                    <a:lstStyle/>
                    <a:p>
                      <a:pPr algn="ctr">
                        <a:lnSpc>
                          <a:spcPts val="25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2/13(</a:t>
                      </a:r>
                      <a:r>
                        <a:rPr lang="zh-TW" altLang="en-US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五</a:t>
                      </a:r>
                      <a:r>
                        <a:rPr lang="en-US" sz="1800" b="1" kern="1200" dirty="0" smtClean="0">
                          <a:solidFill>
                            <a:srgbClr val="1005EB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800" b="1" kern="1200" dirty="0">
                        <a:solidFill>
                          <a:srgbClr val="1005EB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3558" marR="63558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lvl="0" indent="0" algn="just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除舊布新迎新年</a:t>
                      </a:r>
                      <a:r>
                        <a:rPr lang="en-US" altLang="zh-TW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全園大掃除</a:t>
                      </a:r>
                      <a:r>
                        <a:rPr lang="en-US" altLang="zh-TW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altLang="zh-TW" sz="1800" b="1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115/2/13</a:t>
                      </a:r>
                      <a:r>
                        <a:rPr lang="en-US" altLang="zh-TW" sz="1800" b="1" kern="120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altLang="en-US" sz="1800" b="1" kern="120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星期五</a:t>
                      </a:r>
                      <a:r>
                        <a:rPr lang="en-US" altLang="zh-TW" sz="1800" b="1" kern="120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zh-TW" altLang="en-US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，當日</a:t>
                      </a:r>
                      <a:r>
                        <a:rPr lang="zh-TW" altLang="en-US" sz="1800" b="0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提早放學</a:t>
                      </a:r>
                      <a:r>
                        <a:rPr lang="zh-TW" altLang="en-US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，請於</a:t>
                      </a:r>
                      <a:r>
                        <a:rPr lang="zh-TW" altLang="en-US" sz="1800" b="0" u="sng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四點前</a:t>
                      </a:r>
                      <a:r>
                        <a:rPr lang="zh-TW" altLang="en-US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將寶貝接回，校園內大掃除</a:t>
                      </a:r>
                      <a:r>
                        <a:rPr lang="en-US" altLang="zh-TW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altLang="en-US" sz="1800" b="0" kern="1200" dirty="0" smtClean="0">
                          <a:solidFill>
                            <a:srgbClr val="1005EB"/>
                          </a:solidFill>
                          <a:latin typeface="Times New Roman" panose="02020603050405020304" pitchFamily="18" charset="0"/>
                          <a:ea typeface="華康流隸體" panose="02010609010101010101" pitchFamily="49" charset="-120"/>
                          <a:cs typeface="Times New Roman" panose="02020603050405020304" pitchFamily="18" charset="0"/>
                        </a:rPr>
                        <a:t>消毒，敬請配合！</a:t>
                      </a:r>
                      <a:endParaRPr lang="en-US" altLang="zh-TW" sz="1800" b="0" kern="1200" dirty="0" smtClean="0">
                        <a:solidFill>
                          <a:srgbClr val="1005EB"/>
                        </a:solidFill>
                        <a:latin typeface="Times New Roman" panose="02020603050405020304" pitchFamily="18" charset="0"/>
                        <a:ea typeface="華康流隸體" panose="02010609010101010101" pitchFamily="49" charset="-120"/>
                        <a:cs typeface="Times New Roman" panose="02020603050405020304" pitchFamily="18" charset="0"/>
                      </a:endParaRPr>
                    </a:p>
                  </a:txBody>
                  <a:tcPr marL="63558" marR="6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1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675" y="5861046"/>
            <a:ext cx="1901093" cy="1196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矩形 18"/>
          <p:cNvSpPr/>
          <p:nvPr/>
        </p:nvSpPr>
        <p:spPr>
          <a:xfrm>
            <a:off x="6157511" y="1212120"/>
            <a:ext cx="1671734" cy="401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700"/>
              </a:lnSpc>
            </a:pPr>
            <a:r>
              <a:rPr lang="en-US" altLang="zh-TW" sz="16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115</a:t>
            </a:r>
            <a:r>
              <a:rPr lang="zh-TW" altLang="en-US" sz="16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年</a:t>
            </a:r>
            <a:r>
              <a:rPr lang="en-US" altLang="zh-TW" sz="16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2</a:t>
            </a:r>
            <a:r>
              <a:rPr lang="zh-TW" altLang="en-US" sz="16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月版</a:t>
            </a:r>
            <a:endParaRPr lang="zh-TW" altLang="zh-TW" sz="16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  <a:cs typeface="細明體" panose="02020509000000000000" pitchFamily="49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363250" y="7783552"/>
            <a:ext cx="4273820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zh-TW" altLang="en-US" sz="1600" b="1" dirty="0">
                <a:solidFill>
                  <a:srgbClr val="E0108C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＊</a:t>
            </a:r>
            <a:r>
              <a:rPr lang="zh-TW" altLang="en-US" sz="1600" b="1" dirty="0" smtClean="0">
                <a:solidFill>
                  <a:srgbClr val="E0108C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慶生會</a:t>
            </a:r>
            <a:r>
              <a:rPr lang="en-US" altLang="zh-TW" sz="1600" b="1" dirty="0" smtClean="0">
                <a:solidFill>
                  <a:srgbClr val="E0108C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:2</a:t>
            </a:r>
            <a:r>
              <a:rPr lang="zh-TW" altLang="en-US" sz="1600" b="1" dirty="0" smtClean="0">
                <a:solidFill>
                  <a:srgbClr val="E0108C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月</a:t>
            </a:r>
            <a:r>
              <a:rPr lang="en-US" altLang="zh-TW" sz="1600" b="1" dirty="0" smtClean="0">
                <a:solidFill>
                  <a:srgbClr val="E0108C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06</a:t>
            </a:r>
            <a:r>
              <a:rPr lang="zh-TW" altLang="en-US" sz="1600" b="1" dirty="0" smtClean="0">
                <a:solidFill>
                  <a:srgbClr val="E0108C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日</a:t>
            </a:r>
            <a:r>
              <a:rPr lang="en-US" altLang="zh-TW" sz="1600" b="1" dirty="0">
                <a:solidFill>
                  <a:srgbClr val="E0108C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(</a:t>
            </a:r>
            <a:r>
              <a:rPr lang="zh-TW" altLang="en-US" sz="1600" b="1" dirty="0">
                <a:solidFill>
                  <a:srgbClr val="E0108C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星期五</a:t>
            </a:r>
            <a:r>
              <a:rPr lang="en-US" altLang="zh-TW" sz="1600" b="1" dirty="0" smtClean="0">
                <a:solidFill>
                  <a:srgbClr val="E0108C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)</a:t>
            </a:r>
            <a:endParaRPr lang="zh-TW" altLang="en-US" sz="1600" b="1" dirty="0">
              <a:solidFill>
                <a:srgbClr val="E0108C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r>
              <a:rPr lang="zh-TW" altLang="en-US" sz="1600" b="1" dirty="0" smtClean="0">
                <a:solidFill>
                  <a:srgbClr val="E0108C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endParaRPr lang="en-US" altLang="zh-TW" sz="1600" b="1" dirty="0">
              <a:solidFill>
                <a:srgbClr val="E0108C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67045" y="8146684"/>
            <a:ext cx="6285776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en-US" altLang="zh-TW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</a:t>
            </a:r>
            <a:r>
              <a:rPr lang="zh-TW" altLang="en-US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本學期結業</a:t>
            </a:r>
            <a:r>
              <a:rPr lang="zh-TW" altLang="zh-TW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日</a:t>
            </a:r>
            <a:r>
              <a:rPr lang="zh-TW" altLang="en-US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：</a:t>
            </a:r>
            <a:r>
              <a:rPr lang="en-US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115</a:t>
            </a:r>
            <a:r>
              <a:rPr lang="zh-TW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年</a:t>
            </a:r>
            <a:r>
              <a:rPr lang="en-US" altLang="zh-TW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1</a:t>
            </a:r>
            <a:r>
              <a:rPr lang="zh-TW" altLang="zh-TW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月</a:t>
            </a:r>
            <a:r>
              <a:rPr lang="en-US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30</a:t>
            </a:r>
            <a:r>
              <a:rPr lang="zh-TW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日</a:t>
            </a:r>
            <a:r>
              <a:rPr lang="zh-TW" altLang="zh-TW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（</a:t>
            </a:r>
            <a:r>
              <a:rPr lang="zh-TW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星期</a:t>
            </a:r>
            <a:r>
              <a:rPr lang="zh-TW" altLang="en-US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五</a:t>
            </a:r>
            <a:r>
              <a:rPr lang="zh-TW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）</a:t>
            </a:r>
            <a:r>
              <a:rPr lang="en-US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 </a:t>
            </a:r>
            <a:endParaRPr lang="en-US" altLang="zh-TW" sz="1600" b="1" dirty="0">
              <a:solidFill>
                <a:srgbClr val="1005EB"/>
              </a:solidFill>
              <a:latin typeface="標楷體" panose="03000509000000000000" pitchFamily="65" charset="-120"/>
              <a:ea typeface="標楷體" panose="03000509000000000000" pitchFamily="65" charset="-120"/>
              <a:cs typeface="細明體" panose="02020509000000000000" pitchFamily="49" charset="-120"/>
              <a:sym typeface="Wingdings 2" panose="05020102010507070707" pitchFamily="18" charset="2"/>
            </a:endParaRPr>
          </a:p>
          <a:p>
            <a:pPr>
              <a:lnSpc>
                <a:spcPts val="2500"/>
              </a:lnSpc>
            </a:pPr>
            <a:r>
              <a:rPr lang="en-US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</a:t>
            </a:r>
            <a:r>
              <a:rPr lang="zh-TW" altLang="en-US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農曆春節</a:t>
            </a:r>
            <a:r>
              <a:rPr lang="zh-TW" altLang="zh-TW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假期：</a:t>
            </a:r>
            <a:r>
              <a:rPr lang="en-US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115</a:t>
            </a:r>
            <a:r>
              <a:rPr lang="zh-TW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年</a:t>
            </a:r>
            <a:r>
              <a:rPr lang="en-US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2</a:t>
            </a:r>
            <a:r>
              <a:rPr lang="zh-TW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月</a:t>
            </a:r>
            <a:r>
              <a:rPr lang="en-US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16</a:t>
            </a:r>
            <a:r>
              <a:rPr lang="zh-TW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日</a:t>
            </a:r>
            <a:r>
              <a:rPr lang="en-US" altLang="zh-TW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(</a:t>
            </a:r>
            <a:r>
              <a:rPr lang="zh-TW" altLang="en-US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星期一</a:t>
            </a:r>
            <a:r>
              <a:rPr lang="en-US" altLang="zh-TW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)</a:t>
            </a:r>
            <a:r>
              <a:rPr lang="zh-TW" altLang="zh-TW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至</a:t>
            </a:r>
            <a:r>
              <a:rPr lang="en-US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115</a:t>
            </a:r>
            <a:r>
              <a:rPr lang="zh-TW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年</a:t>
            </a:r>
            <a:r>
              <a:rPr lang="en-US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2</a:t>
            </a:r>
            <a:r>
              <a:rPr lang="zh-TW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月</a:t>
            </a:r>
            <a:r>
              <a:rPr lang="en-US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22</a:t>
            </a:r>
            <a:r>
              <a:rPr lang="zh-TW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日</a:t>
            </a:r>
            <a:r>
              <a:rPr lang="en-US" altLang="zh-TW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(</a:t>
            </a:r>
            <a:r>
              <a:rPr lang="zh-TW" altLang="en-US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星期日</a:t>
            </a:r>
            <a:r>
              <a:rPr lang="zh-TW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）</a:t>
            </a:r>
            <a:endParaRPr lang="en-US" altLang="zh-TW" sz="1600" b="1" dirty="0">
              <a:solidFill>
                <a:srgbClr val="1005EB"/>
              </a:solidFill>
              <a:latin typeface="標楷體" panose="03000509000000000000" pitchFamily="65" charset="-120"/>
              <a:ea typeface="標楷體" panose="03000509000000000000" pitchFamily="65" charset="-120"/>
              <a:cs typeface="細明體" panose="02020509000000000000" pitchFamily="49" charset="-120"/>
              <a:sym typeface="Wingdings 2" panose="05020102010507070707" pitchFamily="18" charset="2"/>
            </a:endParaRPr>
          </a:p>
          <a:p>
            <a:pPr>
              <a:lnSpc>
                <a:spcPts val="2500"/>
              </a:lnSpc>
            </a:pPr>
            <a:r>
              <a:rPr lang="en-US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</a:t>
            </a:r>
            <a:r>
              <a:rPr lang="zh-TW" altLang="en-US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年後上課日</a:t>
            </a:r>
            <a:r>
              <a:rPr lang="zh-TW" altLang="en-US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：</a:t>
            </a:r>
            <a:r>
              <a:rPr lang="en-US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115</a:t>
            </a:r>
            <a:r>
              <a:rPr lang="zh-TW" altLang="en-US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年</a:t>
            </a:r>
            <a:r>
              <a:rPr lang="en-US" altLang="zh-TW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2</a:t>
            </a:r>
            <a:r>
              <a:rPr lang="zh-TW" altLang="en-US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月</a:t>
            </a:r>
            <a:r>
              <a:rPr lang="en-US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23</a:t>
            </a:r>
            <a:r>
              <a:rPr lang="zh-TW" altLang="en-US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日</a:t>
            </a:r>
            <a:r>
              <a:rPr lang="en-US" altLang="zh-TW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(</a:t>
            </a:r>
            <a:r>
              <a:rPr lang="zh-TW" altLang="en-US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星期一</a:t>
            </a:r>
            <a:r>
              <a:rPr lang="en-US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)</a:t>
            </a:r>
            <a:endParaRPr lang="en-US" altLang="zh-TW" sz="1600" b="1" dirty="0">
              <a:solidFill>
                <a:srgbClr val="1005EB"/>
              </a:solidFill>
              <a:latin typeface="標楷體" panose="03000509000000000000" pitchFamily="65" charset="-120"/>
              <a:ea typeface="標楷體" panose="03000509000000000000" pitchFamily="65" charset="-120"/>
              <a:cs typeface="細明體" panose="02020509000000000000" pitchFamily="49" charset="-120"/>
            </a:endParaRPr>
          </a:p>
          <a:p>
            <a:pPr>
              <a:lnSpc>
                <a:spcPts val="2500"/>
              </a:lnSpc>
            </a:pPr>
            <a:r>
              <a:rPr lang="en-US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</a:t>
            </a:r>
            <a:r>
              <a:rPr lang="zh-TW" altLang="en-US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放假日</a:t>
            </a:r>
            <a:r>
              <a:rPr lang="en-US" altLang="zh-TW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 </a:t>
            </a:r>
            <a:r>
              <a:rPr lang="en-US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:2</a:t>
            </a:r>
            <a:r>
              <a:rPr lang="zh-TW" altLang="en-US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月2</a:t>
            </a:r>
            <a:r>
              <a:rPr lang="en-US" altLang="zh-TW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7</a:t>
            </a:r>
            <a:r>
              <a:rPr lang="zh-TW" altLang="en-US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日</a:t>
            </a:r>
            <a:r>
              <a:rPr lang="zh-TW" altLang="zh-TW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（</a:t>
            </a:r>
            <a:r>
              <a:rPr lang="zh-TW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星期</a:t>
            </a:r>
            <a:r>
              <a:rPr lang="zh-TW" altLang="en-US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五</a:t>
            </a:r>
            <a:r>
              <a:rPr lang="zh-TW" altLang="zh-TW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）</a:t>
            </a:r>
            <a:r>
              <a:rPr lang="zh-TW" altLang="en-US" sz="1600" b="1" dirty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和平紀念日</a:t>
            </a:r>
            <a:r>
              <a:rPr lang="zh-TW" altLang="en-US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</a:rPr>
              <a:t>彈性放假</a:t>
            </a:r>
            <a:r>
              <a:rPr lang="zh-TW" altLang="en-US" sz="1600" b="1" dirty="0" smtClean="0">
                <a:solidFill>
                  <a:srgbClr val="1005EB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細明體" panose="02020509000000000000" pitchFamily="49" charset="-120"/>
                <a:sym typeface="Wingdings 2" panose="05020102010507070707" pitchFamily="18" charset="2"/>
              </a:rPr>
              <a:t>放假一天</a:t>
            </a:r>
            <a:endParaRPr lang="en-US" altLang="zh-TW" sz="1600" b="1" dirty="0">
              <a:solidFill>
                <a:srgbClr val="1005EB"/>
              </a:solidFill>
              <a:latin typeface="標楷體" panose="03000509000000000000" pitchFamily="65" charset="-120"/>
              <a:ea typeface="標楷體" panose="03000509000000000000" pitchFamily="65" charset="-120"/>
              <a:cs typeface="細明體" panose="02020509000000000000" pitchFamily="49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20472" y="9852366"/>
            <a:ext cx="4481355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5135">
              <a:lnSpc>
                <a:spcPts val="2200"/>
              </a:lnSpc>
            </a:pPr>
            <a:r>
              <a:rPr lang="zh-TW" altLang="zh-TW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華康流隸體" panose="02010609010101010101" pitchFamily="49" charset="-120"/>
              </a:rPr>
              <a:t>預祝您</a:t>
            </a:r>
            <a:r>
              <a:rPr lang="en-US" altLang="zh-TW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華康流隸體" panose="02010609010101010101" pitchFamily="49" charset="-120"/>
              </a:rPr>
              <a:t>  </a:t>
            </a:r>
            <a:r>
              <a:rPr lang="zh-TW" altLang="zh-TW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華康流隸體" panose="02010609010101010101" pitchFamily="49" charset="-120"/>
              </a:rPr>
              <a:t>新年快樂、闔家平安</a:t>
            </a:r>
          </a:p>
        </p:txBody>
      </p:sp>
      <p:sp>
        <p:nvSpPr>
          <p:cNvPr id="2" name="矩形 1"/>
          <p:cNvSpPr/>
          <p:nvPr/>
        </p:nvSpPr>
        <p:spPr>
          <a:xfrm>
            <a:off x="2025015" y="5036169"/>
            <a:ext cx="2672271" cy="417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755" marR="71755">
              <a:lnSpc>
                <a:spcPct val="150000"/>
              </a:lnSpc>
              <a:defRPr/>
            </a:pPr>
            <a:endParaRPr lang="zh-TW" altLang="zh-TW" sz="1600" b="1" dirty="0">
              <a:solidFill>
                <a:srgbClr val="FF0000"/>
              </a:solidFill>
              <a:latin typeface="Times New Roman" panose="02020603050405020304" pitchFamily="18" charset="0"/>
              <a:ea typeface="華康流隸體" panose="02010609010101010101" pitchFamily="49" charset="-120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736880" y="3888542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TW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8133866" y="5220688"/>
            <a:ext cx="329577" cy="4234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1755" marR="71755" lvl="0">
              <a:lnSpc>
                <a:spcPct val="150000"/>
              </a:lnSpc>
              <a:defRPr/>
            </a:pPr>
            <a:endParaRPr lang="zh-TW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460903" y="7367158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  <a:latin typeface="華康流隸體" panose="02010609010101010101" pitchFamily="49" charset="-120"/>
                <a:ea typeface="華康流隸體" panose="02010609010101010101" pitchFamily="49" charset="-120"/>
              </a:rPr>
              <a:t>二月份活動快訊</a:t>
            </a:r>
          </a:p>
        </p:txBody>
      </p:sp>
      <p:pic>
        <p:nvPicPr>
          <p:cNvPr id="1029" name="Picture 5" descr="Oh!可愛女孩過新年| Yabe-LINE貼圖代購| 台灣No.1，最便宜高效率的代購網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8654" y="1650702"/>
            <a:ext cx="1704809" cy="1704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成熟女子的日常【春節/過年】 | Yabe-LINE貼圖代購| 台灣No.1，最便宜高效率的代購網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3443" y="3613378"/>
            <a:ext cx="1390737" cy="120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Oh!可愛女孩過新年| Yabe-LINE貼圖代購| 台灣No.1，最便宜高效率的代購網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8977">
            <a:off x="9959423" y="5304808"/>
            <a:ext cx="1218669" cy="1053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阿坤＆小香5(新年賀歲特輯) | Yabe-LINE貼圖代購| 台灣No.1，最便宜高效率的代購網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978" y="7760382"/>
            <a:ext cx="1360745" cy="1360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5" descr="C:\Users\USER\Desktop\底圖\S__19619924_0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65679" y="644899"/>
            <a:ext cx="2219041" cy="1295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7" descr="C:\Users\USER\Desktop\底圖\S__19619926_0.jpg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3" y="9304838"/>
            <a:ext cx="1478328" cy="1478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矩形 8"/>
          <p:cNvSpPr/>
          <p:nvPr/>
        </p:nvSpPr>
        <p:spPr>
          <a:xfrm>
            <a:off x="1234403" y="290708"/>
            <a:ext cx="50321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5400" dirty="0">
                <a:solidFill>
                  <a:srgbClr val="FF0000"/>
                </a:solidFill>
                <a:ea typeface="文鼎海報體" panose="02010609010101010101" pitchFamily="49" charset="-120"/>
              </a:rPr>
              <a:t>駿馬奔騰</a:t>
            </a:r>
            <a:r>
              <a:rPr lang="zh-TW" altLang="en-US" sz="5400" dirty="0" smtClean="0">
                <a:solidFill>
                  <a:srgbClr val="FF0000"/>
                </a:solidFill>
                <a:ea typeface="文鼎海報體" panose="02010609010101010101" pitchFamily="49" charset="-120"/>
              </a:rPr>
              <a:t>迎新春</a:t>
            </a:r>
            <a:endParaRPr lang="zh-TW" altLang="en-US" sz="5400" dirty="0">
              <a:solidFill>
                <a:srgbClr val="FF0000"/>
              </a:solidFill>
              <a:ea typeface="文鼎海報體" panose="02010609010101010101" pitchFamily="49" charset="-120"/>
            </a:endParaRPr>
          </a:p>
        </p:txBody>
      </p:sp>
      <p:pic>
        <p:nvPicPr>
          <p:cNvPr id="10" name="Picture 2" descr="C:\Users\USER\Desktop\1236\S__32956472_0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13" y="83528"/>
            <a:ext cx="1259937" cy="1301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2299" y="388523"/>
            <a:ext cx="1244717" cy="113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 descr="C:\Users\USER\Desktop\1236\S__32956476_0.jp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620" y="110729"/>
            <a:ext cx="1102491" cy="1068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C:\Users\USER\Desktop\1236\S__32956480_0.jpg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8096">
            <a:off x="6161929" y="3287472"/>
            <a:ext cx="1275872" cy="1244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7" descr="C:\Users\USER\Desktop\1236\S__32956479_0.jpg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857" y="9541529"/>
            <a:ext cx="2059911" cy="1379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矩形 25"/>
          <p:cNvSpPr/>
          <p:nvPr/>
        </p:nvSpPr>
        <p:spPr>
          <a:xfrm>
            <a:off x="-3425358" y="3434074"/>
            <a:ext cx="377825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dirty="0"/>
              <a:t>馬到福到</a:t>
            </a:r>
          </a:p>
          <a:p>
            <a:endParaRPr lang="zh-TW" altLang="en-US" dirty="0"/>
          </a:p>
          <a:p>
            <a:r>
              <a:rPr lang="zh-TW" altLang="en-US" dirty="0"/>
              <a:t>馬舞春風</a:t>
            </a:r>
          </a:p>
          <a:p>
            <a:endParaRPr lang="zh-TW" altLang="en-US" dirty="0"/>
          </a:p>
          <a:p>
            <a:r>
              <a:rPr lang="zh-TW" altLang="en-US" dirty="0"/>
              <a:t>馬駿精神</a:t>
            </a:r>
          </a:p>
          <a:p>
            <a:endParaRPr lang="zh-TW" altLang="en-US" dirty="0"/>
          </a:p>
          <a:p>
            <a:r>
              <a:rPr lang="zh-TW" altLang="en-US" dirty="0"/>
              <a:t>馬啼報喜</a:t>
            </a:r>
          </a:p>
          <a:p>
            <a:endParaRPr lang="zh-TW" altLang="en-US" dirty="0"/>
          </a:p>
          <a:p>
            <a:r>
              <a:rPr lang="zh-TW" altLang="en-US" dirty="0"/>
              <a:t>馬年吉祥</a:t>
            </a:r>
          </a:p>
        </p:txBody>
      </p:sp>
      <p:pic>
        <p:nvPicPr>
          <p:cNvPr id="27" name="Picture 9" descr="C:\Users\USER\Desktop\1236\S__32956477_0.jpg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13209" y="6824393"/>
            <a:ext cx="778972" cy="1261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USER\Desktop\1236\S__32956473_0.jpg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4237" y="6096961"/>
            <a:ext cx="1187643" cy="145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1" descr="C:\Users\USER\Desktop\1236\4A84CDA8-2AB2-48FA-89EF-F0F70F466C72.jpg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12120">
            <a:off x="5608075" y="6798413"/>
            <a:ext cx="1851641" cy="1690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USER\Desktop\1236\S__32956475_0.jpg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32" y="6824393"/>
            <a:ext cx="1236825" cy="138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845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5498</TotalTime>
  <Words>304</Words>
  <Application>Microsoft Office PowerPoint</Application>
  <PresentationFormat>自訂</PresentationFormat>
  <Paragraphs>35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001</dc:creator>
  <cp:lastModifiedBy>USER</cp:lastModifiedBy>
  <cp:revision>174</cp:revision>
  <dcterms:created xsi:type="dcterms:W3CDTF">2018-01-25T09:25:23Z</dcterms:created>
  <dcterms:modified xsi:type="dcterms:W3CDTF">2026-01-22T10:11:31Z</dcterms:modified>
</cp:coreProperties>
</file>