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80135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402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3066" y="1080"/>
      </p:cViewPr>
      <p:guideLst>
        <p:guide orient="horz" pos="3402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67095" y="3355420"/>
            <a:ext cx="6427074" cy="231528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34190" y="6120765"/>
            <a:ext cx="5292884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BF7F-A779-467C-B699-604BFD3CCF84}" type="datetimeFigureOut">
              <a:rPr lang="zh-TW" altLang="en-US" smtClean="0"/>
              <a:pPr/>
              <a:t>2025/5/2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F407E-EC13-40AA-B413-DEB1C1455F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BF7F-A779-467C-B699-604BFD3CCF84}" type="datetimeFigureOut">
              <a:rPr lang="zh-TW" altLang="en-US" smtClean="0"/>
              <a:pPr/>
              <a:t>2025/5/2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F407E-EC13-40AA-B413-DEB1C1455F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534133" y="680086"/>
            <a:ext cx="1405923" cy="1451681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12427" y="680086"/>
            <a:ext cx="4095684" cy="1451681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BF7F-A779-467C-B699-604BFD3CCF84}" type="datetimeFigureOut">
              <a:rPr lang="zh-TW" altLang="en-US" smtClean="0"/>
              <a:pPr/>
              <a:t>2025/5/2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F407E-EC13-40AA-B413-DEB1C1455F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BF7F-A779-467C-B699-604BFD3CCF84}" type="datetimeFigureOut">
              <a:rPr lang="zh-TW" altLang="en-US" smtClean="0"/>
              <a:pPr/>
              <a:t>2025/5/2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F407E-EC13-40AA-B413-DEB1C1455F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7287" y="6940868"/>
            <a:ext cx="6427074" cy="214526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97287" y="4578074"/>
            <a:ext cx="6427074" cy="236279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BF7F-A779-467C-B699-604BFD3CCF84}" type="datetimeFigureOut">
              <a:rPr lang="zh-TW" altLang="en-US" smtClean="0"/>
              <a:pPr/>
              <a:t>2025/5/2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F407E-EC13-40AA-B413-DEB1C1455F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12428" y="3970497"/>
            <a:ext cx="2750147" cy="11226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188595" y="3970497"/>
            <a:ext cx="2751460" cy="11226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BF7F-A779-467C-B699-604BFD3CCF84}" type="datetimeFigureOut">
              <a:rPr lang="zh-TW" altLang="en-US" smtClean="0"/>
              <a:pPr/>
              <a:t>2025/5/2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F407E-EC13-40AA-B413-DEB1C1455F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8063" y="432555"/>
            <a:ext cx="6805137" cy="1800225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78063" y="2417803"/>
            <a:ext cx="3340871" cy="1007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78063" y="3425428"/>
            <a:ext cx="3340871" cy="62232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41017" y="2417803"/>
            <a:ext cx="3342183" cy="1007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41017" y="3425428"/>
            <a:ext cx="3342183" cy="62232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BF7F-A779-467C-B699-604BFD3CCF84}" type="datetimeFigureOut">
              <a:rPr lang="zh-TW" altLang="en-US" smtClean="0"/>
              <a:pPr/>
              <a:t>2025/5/2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F407E-EC13-40AA-B413-DEB1C1455F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BF7F-A779-467C-B699-604BFD3CCF84}" type="datetimeFigureOut">
              <a:rPr lang="zh-TW" altLang="en-US" smtClean="0"/>
              <a:pPr/>
              <a:t>2025/5/2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F407E-EC13-40AA-B413-DEB1C1455F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BF7F-A779-467C-B699-604BFD3CCF84}" type="datetimeFigureOut">
              <a:rPr lang="zh-TW" altLang="en-US" smtClean="0"/>
              <a:pPr/>
              <a:t>2025/5/2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F407E-EC13-40AA-B413-DEB1C1455F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8064" y="430054"/>
            <a:ext cx="2487603" cy="183022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56244" y="430055"/>
            <a:ext cx="4226956" cy="921865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78064" y="2260283"/>
            <a:ext cx="2487603" cy="7388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BF7F-A779-467C-B699-604BFD3CCF84}" type="datetimeFigureOut">
              <a:rPr lang="zh-TW" altLang="en-US" smtClean="0"/>
              <a:pPr/>
              <a:t>2025/5/2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F407E-EC13-40AA-B413-DEB1C1455F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82060" y="7560945"/>
            <a:ext cx="4536758" cy="8926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482060" y="965121"/>
            <a:ext cx="4536758" cy="64808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82060" y="8453557"/>
            <a:ext cx="4536758" cy="126765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BF7F-A779-467C-B699-604BFD3CCF84}" type="datetimeFigureOut">
              <a:rPr lang="zh-TW" altLang="en-US" smtClean="0"/>
              <a:pPr/>
              <a:t>2025/5/2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F407E-EC13-40AA-B413-DEB1C1455F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78063" y="432555"/>
            <a:ext cx="6805137" cy="180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78063" y="2520316"/>
            <a:ext cx="6805137" cy="7128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78063" y="10011252"/>
            <a:ext cx="1764295" cy="57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ABF7F-A779-467C-B699-604BFD3CCF84}" type="datetimeFigureOut">
              <a:rPr lang="zh-TW" altLang="en-US" smtClean="0"/>
              <a:pPr/>
              <a:t>2025/5/2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583432" y="10011252"/>
            <a:ext cx="2394400" cy="57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5418905" y="10011252"/>
            <a:ext cx="1764295" cy="57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F407E-EC13-40AA-B413-DEB1C1455F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g" descr="https://tse2.mm.bing.net/th?id=OIP.w0TFQzjYoSGc3iJbVK4wpQEsCt&amp;pid=15.1&amp;P=0&amp;w=263&amp;h=15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21192" y="63684"/>
            <a:ext cx="1287742" cy="720967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4946" y="29584"/>
            <a:ext cx="1447473" cy="789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字方塊 5"/>
          <p:cNvSpPr txBox="1"/>
          <p:nvPr/>
        </p:nvSpPr>
        <p:spPr>
          <a:xfrm>
            <a:off x="1368664" y="254949"/>
            <a:ext cx="4752528" cy="382952"/>
          </a:xfrm>
          <a:prstGeom prst="rect">
            <a:avLst/>
          </a:prstGeom>
          <a:noFill/>
        </p:spPr>
        <p:txBody>
          <a:bodyPr wrap="square" lIns="104927" tIns="52464" rIns="104927" bIns="52464" rtlCol="0">
            <a:spAutoFit/>
          </a:bodyPr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新北市私立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悅嘉幼兒園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114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月份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餐點表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138397"/>
              </p:ext>
            </p:extLst>
          </p:nvPr>
        </p:nvGraphicFramePr>
        <p:xfrm>
          <a:off x="54631" y="720155"/>
          <a:ext cx="7452000" cy="9563805"/>
        </p:xfrm>
        <a:graphic>
          <a:graphicData uri="http://schemas.openxmlformats.org/drawingml/2006/table">
            <a:tbl>
              <a:tblPr/>
              <a:tblGrid>
                <a:gridCol w="30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81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745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114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652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0099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53586">
                  <a:extLst>
                    <a:ext uri="{9D8B030D-6E8A-4147-A177-3AD203B41FA5}">
                      <a16:colId xmlns="" xmlns:a16="http://schemas.microsoft.com/office/drawing/2014/main" val="498263635"/>
                    </a:ext>
                  </a:extLst>
                </a:gridCol>
                <a:gridCol w="353586">
                  <a:extLst>
                    <a:ext uri="{9D8B030D-6E8A-4147-A177-3AD203B41FA5}">
                      <a16:colId xmlns="" xmlns:a16="http://schemas.microsoft.com/office/drawing/2014/main" val="621258758"/>
                    </a:ext>
                  </a:extLst>
                </a:gridCol>
                <a:gridCol w="353586">
                  <a:extLst>
                    <a:ext uri="{9D8B030D-6E8A-4147-A177-3AD203B41FA5}">
                      <a16:colId xmlns="" xmlns:a16="http://schemas.microsoft.com/office/drawing/2014/main" val="3763179470"/>
                    </a:ext>
                  </a:extLst>
                </a:gridCol>
                <a:gridCol w="353585">
                  <a:extLst>
                    <a:ext uri="{9D8B030D-6E8A-4147-A177-3AD203B41FA5}">
                      <a16:colId xmlns="" xmlns:a16="http://schemas.microsoft.com/office/drawing/2014/main" val="3753203588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日期</a:t>
                      </a:r>
                      <a:endParaRPr lang="en-US" altLang="zh-TW" sz="12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星期</a:t>
                      </a: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2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上午</a:t>
                      </a:r>
                      <a:endParaRPr lang="en-US" altLang="zh-TW" sz="12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點心</a:t>
                      </a:r>
                      <a:endParaRPr lang="en-US" altLang="zh-TW" sz="12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午</a:t>
                      </a:r>
                      <a:r>
                        <a:rPr lang="en-US" sz="12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                </a:t>
                      </a:r>
                      <a:r>
                        <a:rPr lang="zh-TW" sz="12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餐</a:t>
                      </a:r>
                    </a:p>
                  </a:txBody>
                  <a:tcPr marL="28472" marR="284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湯</a:t>
                      </a:r>
                    </a:p>
                  </a:txBody>
                  <a:tcPr marL="28472" marR="284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下午</a:t>
                      </a:r>
                      <a:endParaRPr lang="en-US" altLang="zh-TW" sz="12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點心</a:t>
                      </a:r>
                    </a:p>
                  </a:txBody>
                  <a:tcPr marL="28472" marR="284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全榖</a:t>
                      </a:r>
                    </a:p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根莖</a:t>
                      </a:r>
                      <a:endParaRPr lang="en-US" altLang="zh-TW" sz="1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類</a:t>
                      </a:r>
                    </a:p>
                  </a:txBody>
                  <a:tcPr marL="12144" marR="121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豆</a:t>
                      </a: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魚</a:t>
                      </a:r>
                    </a:p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肉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蛋</a:t>
                      </a:r>
                      <a:endParaRPr lang="en-US" altLang="zh-TW" sz="1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類</a:t>
                      </a:r>
                    </a:p>
                  </a:txBody>
                  <a:tcPr marL="12144" marR="121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蔬</a:t>
                      </a:r>
                      <a:endParaRPr lang="en-US" altLang="zh-TW" sz="1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菜</a:t>
                      </a:r>
                      <a:endParaRPr lang="en-US" altLang="zh-TW" sz="1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類</a:t>
                      </a:r>
                    </a:p>
                  </a:txBody>
                  <a:tcPr marL="12144" marR="121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水</a:t>
                      </a:r>
                      <a:endParaRPr lang="en-US" altLang="zh-TW" sz="1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果</a:t>
                      </a:r>
                      <a:endParaRPr lang="en-US" altLang="zh-TW" sz="1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類</a:t>
                      </a:r>
                    </a:p>
                  </a:txBody>
                  <a:tcPr marL="12144" marR="121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</a:t>
                      </a:r>
                      <a:endParaRPr lang="zh-TW" altLang="en-US" sz="12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四</a:t>
                      </a:r>
                      <a:endParaRPr lang="zh-TW" sz="12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五   一   勞   動   節   放   假   一   天</a:t>
                      </a:r>
                    </a:p>
                  </a:txBody>
                  <a:tcPr marL="28472" marR="284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solidFill>
                          <a:schemeClr val="tx1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solidFill>
                          <a:schemeClr val="tx1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200" kern="1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altLang="en-US" sz="12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五</a:t>
                      </a: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拼盤水果</a:t>
                      </a:r>
                      <a:endParaRPr lang="zh-TW" altLang="en-US" sz="1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翡翠肉末</a:t>
                      </a:r>
                      <a:r>
                        <a:rPr kumimoji="0" lang="zh-TW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涼拌海帶絲</a:t>
                      </a:r>
                      <a:r>
                        <a:rPr kumimoji="0" lang="zh-TW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、時令蔬菜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蘿蔔肉絲湯</a:t>
                      </a:r>
                      <a:endParaRPr kumimoji="0" lang="zh-TW" altLang="zh-TW" sz="12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關廟意麵</a:t>
                      </a:r>
                      <a:endParaRPr lang="zh-TW" altLang="zh-TW" sz="1200" kern="1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5</a:t>
                      </a:r>
                      <a:endParaRPr lang="zh-TW" altLang="en-US" sz="12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一</a:t>
                      </a:r>
                      <a:endParaRPr lang="zh-TW" sz="12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1200" kern="10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當季水果</a:t>
                      </a:r>
                      <a:endParaRPr lang="zh-TW" altLang="en-US" sz="1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水晶魚</a:t>
                      </a:r>
                      <a:r>
                        <a:rPr kumimoji="0" lang="zh-TW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滷油豆腐</a:t>
                      </a:r>
                      <a:r>
                        <a:rPr kumimoji="0" lang="zh-TW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、時令蔬菜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蝦米大頭菜湯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92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綠豆</a:t>
                      </a:r>
                      <a:r>
                        <a:rPr lang="en-US" altLang="zh-TW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QQ</a:t>
                      </a:r>
                      <a:r>
                        <a:rPr lang="zh-TW" altLang="en-US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圓</a:t>
                      </a:r>
                      <a:endParaRPr lang="zh-TW" altLang="zh-TW" sz="1200" kern="100" dirty="0" smtClean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6</a:t>
                      </a:r>
                      <a:endParaRPr lang="zh-TW" altLang="en-US" sz="12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二</a:t>
                      </a:r>
                      <a:endParaRPr lang="zh-TW" sz="12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當季水果</a:t>
                      </a:r>
                      <a:endParaRPr lang="zh-TW" altLang="en-US" sz="1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蒜香肉片</a:t>
                      </a:r>
                      <a:r>
                        <a:rPr kumimoji="0" lang="zh-TW" altLang="zh-TW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洋蔥炒蛋</a:t>
                      </a:r>
                      <a:r>
                        <a:rPr kumimoji="0" lang="zh-TW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、時令蔬菜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蕃茄蛋花湯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92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香菇鮪魚麵</a:t>
                      </a:r>
                      <a:endParaRPr lang="zh-TW" altLang="zh-TW" sz="1200" kern="1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7</a:t>
                      </a:r>
                      <a:endParaRPr lang="zh-TW" altLang="en-US" sz="12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三</a:t>
                      </a:r>
                      <a:endParaRPr lang="zh-TW" sz="12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1200" kern="10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當季水果</a:t>
                      </a:r>
                      <a:endParaRPr lang="zh-TW" altLang="en-US" sz="1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香酥雞塊</a:t>
                      </a:r>
                      <a:r>
                        <a:rPr kumimoji="0" lang="zh-TW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芹香豆皮</a:t>
                      </a:r>
                      <a:r>
                        <a:rPr kumimoji="0" lang="zh-TW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、時令蔬菜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虱目魚丸湯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地瓜粥</a:t>
                      </a:r>
                      <a:r>
                        <a:rPr lang="zh-TW" altLang="en-US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、小菜</a:t>
                      </a:r>
                      <a:endParaRPr lang="zh-TW" altLang="zh-TW" sz="1200" kern="1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8</a:t>
                      </a:r>
                      <a:endParaRPr lang="zh-TW" altLang="en-US" sz="12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四</a:t>
                      </a:r>
                      <a:endParaRPr lang="zh-TW" sz="12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1200" kern="10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當季水果</a:t>
                      </a:r>
                      <a:endParaRPr lang="zh-TW" altLang="en-US" sz="1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蠔油雞翅</a:t>
                      </a:r>
                      <a:r>
                        <a:rPr kumimoji="0" lang="zh-TW" altLang="zh-TW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zh-TW" altLang="en-US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馬鈴薯肉絲</a:t>
                      </a:r>
                      <a:r>
                        <a:rPr kumimoji="0" lang="zh-TW" altLang="zh-TW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zh-TW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時令蔬菜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薑片南瓜湯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什錦麵線</a:t>
                      </a:r>
                      <a:endParaRPr lang="zh-TW" altLang="zh-TW" sz="1200" kern="1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9</a:t>
                      </a:r>
                      <a:endParaRPr lang="zh-TW" altLang="en-US" sz="12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五</a:t>
                      </a:r>
                      <a:endParaRPr lang="zh-TW" sz="12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拼盤水果</a:t>
                      </a:r>
                      <a:endParaRPr lang="zh-TW" altLang="en-US" sz="1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豆枝紅燒肉</a:t>
                      </a:r>
                      <a:r>
                        <a:rPr kumimoji="0" lang="zh-TW" altLang="zh-TW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炒三鮮</a:t>
                      </a:r>
                      <a:r>
                        <a:rPr kumimoji="0" lang="zh-TW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、時令蔬菜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香菇麵線湯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玉兔包、米漿</a:t>
                      </a:r>
                      <a:endParaRPr lang="zh-TW" altLang="zh-TW" sz="1200" kern="1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12</a:t>
                      </a:r>
                      <a:endParaRPr lang="zh-TW" altLang="en-US" sz="1200" kern="1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一</a:t>
                      </a:r>
                    </a:p>
                  </a:txBody>
                  <a:tcPr marL="28472" marR="284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12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當季水果</a:t>
                      </a:r>
                    </a:p>
                  </a:txBody>
                  <a:tcPr marL="28472" marR="284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香酥菇</a:t>
                      </a:r>
                      <a:r>
                        <a:rPr kumimoji="0" lang="zh-TW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什錦干絲</a:t>
                      </a:r>
                      <a:r>
                        <a:rPr kumimoji="0" lang="zh-TW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、時令蔬菜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味噌豆腐湯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 dirty="0" smtClean="0">
                          <a:solidFill>
                            <a:srgbClr val="FF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妞妞八寶粥</a:t>
                      </a:r>
                      <a:endParaRPr lang="zh-TW" altLang="zh-TW" sz="1200" kern="100" dirty="0" smtClean="0">
                        <a:solidFill>
                          <a:srgbClr val="FF000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13</a:t>
                      </a:r>
                      <a:endParaRPr lang="zh-TW" altLang="en-US" sz="12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二</a:t>
                      </a:r>
                      <a:endParaRPr lang="zh-TW" sz="12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當季水果</a:t>
                      </a:r>
                      <a:endParaRPr lang="zh-TW" altLang="en-US" sz="1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酸菜肉片</a:t>
                      </a:r>
                      <a:r>
                        <a:rPr kumimoji="0" lang="zh-TW" altLang="zh-TW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zh-TW" altLang="en-US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韮黃</a:t>
                      </a: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炒豆干</a:t>
                      </a:r>
                      <a:r>
                        <a:rPr kumimoji="0" lang="zh-TW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、時令蔬菜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芹香貢丸湯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92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肉燥冬粉湯</a:t>
                      </a:r>
                      <a:endParaRPr lang="zh-TW" altLang="zh-TW" sz="1200" kern="1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14</a:t>
                      </a:r>
                      <a:endParaRPr lang="zh-TW" altLang="en-US" sz="12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三</a:t>
                      </a:r>
                      <a:endParaRPr lang="zh-TW" sz="12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1200" kern="10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當季水果</a:t>
                      </a:r>
                      <a:endParaRPr lang="zh-TW" altLang="en-US" sz="1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彩椒肉絲</a:t>
                      </a:r>
                      <a:r>
                        <a:rPr kumimoji="0" lang="zh-TW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菜</a:t>
                      </a:r>
                      <a:r>
                        <a:rPr kumimoji="0" lang="zh-TW" altLang="en-US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脯炒蛋</a:t>
                      </a:r>
                      <a:r>
                        <a:rPr kumimoji="0" lang="zh-TW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、時令蔬菜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蔬菜粉絲湯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838450" algn="l"/>
                        </a:tabLst>
                      </a:pP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番茄蝴蝶麵</a:t>
                      </a:r>
                      <a:endParaRPr lang="zh-TW" altLang="zh-TW" sz="1200" kern="1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15</a:t>
                      </a:r>
                      <a:endParaRPr lang="zh-TW" altLang="en-US" sz="12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四</a:t>
                      </a:r>
                      <a:endParaRPr lang="zh-TW" sz="12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1200" kern="10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當季水果</a:t>
                      </a:r>
                      <a:endParaRPr lang="zh-TW" altLang="en-US" sz="1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毛豆雞丁</a:t>
                      </a:r>
                      <a:r>
                        <a:rPr kumimoji="0" lang="zh-TW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鮮菇豆腐</a:t>
                      </a:r>
                      <a:r>
                        <a:rPr kumimoji="0" lang="zh-TW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、時令蔬菜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什錦肉羹湯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838450" algn="l"/>
                        </a:tabLst>
                        <a:defRPr/>
                      </a:pP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蔬菜銀魚粥</a:t>
                      </a:r>
                      <a:endParaRPr lang="zh-TW" altLang="zh-TW" sz="1200" kern="1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37208819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16</a:t>
                      </a:r>
                      <a:endParaRPr lang="zh-TW" altLang="en-US" sz="12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五</a:t>
                      </a:r>
                      <a:endParaRPr lang="zh-TW" sz="12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拼盤水果</a:t>
                      </a:r>
                      <a:endParaRPr lang="zh-TW" altLang="en-US" sz="1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蒜泥白肉</a:t>
                      </a:r>
                      <a:r>
                        <a:rPr kumimoji="0" lang="zh-TW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螞蟻上樹</a:t>
                      </a:r>
                      <a:r>
                        <a:rPr kumimoji="0" lang="zh-TW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、時令蔬菜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小魚青菜湯</a:t>
                      </a:r>
                      <a:endParaRPr kumimoji="0" lang="zh-TW" altLang="zh-TW" sz="12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838450" algn="l"/>
                        </a:tabLst>
                        <a:defRPr/>
                      </a:pPr>
                      <a:r>
                        <a:rPr lang="zh-TW" altLang="en-US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紅豆西米露</a:t>
                      </a:r>
                      <a:endParaRPr lang="zh-TW" altLang="zh-TW" sz="1200" kern="1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19</a:t>
                      </a:r>
                      <a:endParaRPr lang="zh-TW" sz="12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一</a:t>
                      </a:r>
                      <a:endParaRPr lang="zh-TW" sz="12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1200" kern="10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當季水果</a:t>
                      </a:r>
                      <a:endParaRPr lang="zh-TW" altLang="en-US" sz="1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香煎鮭魚</a:t>
                      </a:r>
                      <a:r>
                        <a:rPr kumimoji="0" lang="zh-TW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蘿蔔滷麵輪</a:t>
                      </a:r>
                      <a:r>
                        <a:rPr kumimoji="0" lang="zh-TW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、時令蔬菜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韮菜</a:t>
                      </a: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豬血湯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838450" algn="l"/>
                        </a:tabLst>
                        <a:defRPr/>
                      </a:pP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鮪魚米粉</a:t>
                      </a:r>
                      <a:endParaRPr lang="zh-TW" altLang="zh-TW" sz="1200" kern="1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20</a:t>
                      </a:r>
                      <a:endParaRPr lang="zh-TW" sz="12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二</a:t>
                      </a:r>
                      <a:endParaRPr lang="zh-TW" sz="12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當季水果</a:t>
                      </a:r>
                      <a:endParaRPr lang="zh-TW" altLang="en-US" sz="1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洋芋燉肉</a:t>
                      </a:r>
                      <a:r>
                        <a:rPr kumimoji="0" lang="zh-TW" altLang="zh-TW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zh-TW" altLang="en-US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紅蘿蔔炒蛋</a:t>
                      </a:r>
                      <a:r>
                        <a:rPr kumimoji="0" lang="zh-TW" altLang="zh-TW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zh-TW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時令蔬菜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香菇什錦湯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蔬菜烏龍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麵</a:t>
                      </a:r>
                      <a:endParaRPr lang="zh-TW" altLang="zh-TW" sz="1200" kern="1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21</a:t>
                      </a:r>
                      <a:endParaRPr lang="zh-TW" sz="12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三</a:t>
                      </a:r>
                      <a:endParaRPr lang="zh-TW" sz="12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1200" kern="10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當季水果</a:t>
                      </a:r>
                      <a:endParaRPr lang="zh-TW" altLang="en-US" sz="1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滿漢香腸</a:t>
                      </a:r>
                      <a:r>
                        <a:rPr kumimoji="0" lang="zh-TW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竹筍炒肉絲</a:t>
                      </a:r>
                      <a:r>
                        <a:rPr kumimoji="0" lang="zh-TW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、時令蔬菜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蕃茄</a:t>
                      </a: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豆腐湯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838450" algn="l"/>
                        </a:tabLst>
                        <a:defRPr/>
                      </a:pP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蔬菜肉末粥</a:t>
                      </a:r>
                      <a:endParaRPr lang="zh-TW" altLang="zh-TW" sz="1200" kern="1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22</a:t>
                      </a:r>
                      <a:endParaRPr lang="zh-TW" sz="12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四</a:t>
                      </a:r>
                      <a:endParaRPr lang="zh-TW" sz="12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1200" kern="10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當季水果</a:t>
                      </a:r>
                      <a:endParaRPr lang="zh-TW" altLang="en-US" sz="1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香菇肉燥</a:t>
                      </a:r>
                      <a:r>
                        <a:rPr kumimoji="0" lang="zh-TW" altLang="zh-TW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zh-TW" altLang="en-US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酸菜麵腸</a:t>
                      </a:r>
                      <a:r>
                        <a:rPr kumimoji="0" lang="zh-TW" altLang="zh-TW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zh-TW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時令蔬菜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蘿蔔丸片湯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838450" algn="l"/>
                        </a:tabLst>
                        <a:defRPr/>
                      </a:pP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卜派麵疙瘩</a:t>
                      </a:r>
                      <a:endParaRPr lang="zh-TW" altLang="zh-TW" sz="1200" kern="1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23</a:t>
                      </a:r>
                      <a:endParaRPr lang="zh-TW" sz="12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五</a:t>
                      </a:r>
                      <a:endParaRPr lang="zh-TW" sz="12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拼盤水果</a:t>
                      </a:r>
                      <a:endParaRPr lang="zh-TW" altLang="en-US" sz="1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蘑菇雞柳</a:t>
                      </a:r>
                      <a:r>
                        <a:rPr kumimoji="0" lang="zh-TW" altLang="zh-TW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zh-TW" altLang="en-US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蜜汁甜不辣</a:t>
                      </a:r>
                      <a:r>
                        <a:rPr kumimoji="0" lang="zh-TW" altLang="zh-TW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zh-TW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時令蔬菜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薑片冬瓜湯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關東煮</a:t>
                      </a:r>
                      <a:endParaRPr lang="en-US" altLang="zh-TW" sz="1200" kern="1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26</a:t>
                      </a:r>
                      <a:endParaRPr lang="zh-TW" sz="12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一</a:t>
                      </a:r>
                      <a:endParaRPr lang="zh-TW" sz="12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1200" kern="10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當季水果</a:t>
                      </a:r>
                      <a:endParaRPr lang="zh-TW" altLang="en-US" sz="1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花生乾丁銀魚</a:t>
                      </a:r>
                      <a:r>
                        <a:rPr kumimoji="0" lang="zh-TW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翡翠蒸蛋</a:t>
                      </a:r>
                      <a:r>
                        <a:rPr kumimoji="0" lang="zh-TW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、時令蔬菜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鮮筍湯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珍珠水餃</a:t>
                      </a:r>
                      <a:endParaRPr lang="zh-TW" altLang="zh-TW" sz="1200" kern="1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27</a:t>
                      </a:r>
                      <a:endParaRPr lang="zh-TW" sz="1200" kern="1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二</a:t>
                      </a: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當季水果</a:t>
                      </a: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蛋香芋丸</a:t>
                      </a:r>
                      <a:r>
                        <a:rPr kumimoji="0" lang="zh-TW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滷雙拼</a:t>
                      </a:r>
                      <a:r>
                        <a:rPr kumimoji="0" lang="zh-TW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、時令蔬菜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海帶芽三絲湯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 dirty="0" smtClean="0">
                          <a:solidFill>
                            <a:srgbClr val="FF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蔬菜小米粥</a:t>
                      </a:r>
                      <a:endParaRPr lang="zh-TW" altLang="zh-TW" sz="1200" kern="100" dirty="0" smtClean="0">
                        <a:solidFill>
                          <a:srgbClr val="FF0000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28</a:t>
                      </a:r>
                      <a:endParaRPr lang="zh-TW" sz="12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三</a:t>
                      </a:r>
                      <a:endParaRPr lang="zh-TW" sz="12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1200" kern="10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當季水果</a:t>
                      </a:r>
                      <a:endParaRPr lang="zh-TW" altLang="en-US" sz="1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日式壽喜燒</a:t>
                      </a:r>
                      <a:r>
                        <a:rPr kumimoji="0" lang="zh-TW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肉末冬瓜</a:t>
                      </a:r>
                      <a:r>
                        <a:rPr kumimoji="0" lang="zh-TW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、時令蔬菜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大</a:t>
                      </a:r>
                      <a:r>
                        <a:rPr kumimoji="0" lang="zh-TW" altLang="en-US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黃瓜肉絲湯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香菇雞絲麵</a:t>
                      </a:r>
                      <a:endParaRPr lang="zh-TW" altLang="zh-TW" sz="1200" kern="1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29</a:t>
                      </a: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四</a:t>
                      </a: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當季水果</a:t>
                      </a: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蛋白滷肉</a:t>
                      </a:r>
                      <a:r>
                        <a:rPr kumimoji="0" lang="zh-TW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鮮菇什錦</a:t>
                      </a:r>
                      <a:r>
                        <a:rPr kumimoji="0" lang="zh-TW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、時令蔬菜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Times New Roman"/>
                        </a:rPr>
                        <a:t>紫菜蛋花湯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餅乾、牛奶</a:t>
                      </a:r>
                      <a:endParaRPr lang="zh-TW" altLang="zh-TW" sz="1200" kern="1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V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5761737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30</a:t>
                      </a: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五</a:t>
                      </a: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端   午   節   彈   性   放   假   一   天</a:t>
                      </a:r>
                    </a:p>
                  </a:txBody>
                  <a:tcPr marL="28472" marR="2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200" kern="1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99149393"/>
                  </a:ext>
                </a:extLst>
              </a:tr>
              <a:tr h="13082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備註</a:t>
                      </a:r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*</a:t>
                      </a:r>
                      <a:r>
                        <a:rPr lang="zh-TW" altLang="en-US" sz="1200" b="1" kern="12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每日餐點均含全穀根莖類、豆魚肉蛋類、蔬菜類及水果類等四大類食物。</a:t>
                      </a:r>
                      <a:endParaRPr lang="en-US" altLang="zh-TW" sz="1200" b="1" kern="12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*</a:t>
                      </a:r>
                      <a:r>
                        <a:rPr lang="zh-TW" altLang="zh-TW" sz="1200" b="0" kern="12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每週一無肉日、紫米飯</a:t>
                      </a:r>
                      <a:r>
                        <a:rPr lang="zh-TW" altLang="en-US" sz="1200" b="0" kern="12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，週二、三、四白米</a:t>
                      </a:r>
                      <a:r>
                        <a:rPr lang="en-US" altLang="zh-TW" sz="1200" b="0" kern="12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/</a:t>
                      </a:r>
                      <a:r>
                        <a:rPr lang="zh-TW" altLang="en-US" sz="1200" b="0" kern="12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糙米飯，週五地瓜</a:t>
                      </a:r>
                      <a:r>
                        <a:rPr lang="en-US" altLang="zh-TW" sz="1200" b="0" kern="12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/</a:t>
                      </a:r>
                      <a:r>
                        <a:rPr lang="zh-TW" altLang="en-US" sz="1200" b="0" kern="12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十穀米飯</a:t>
                      </a:r>
                      <a:r>
                        <a:rPr lang="zh-TW" altLang="zh-TW" sz="1200" b="0" kern="12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。</a:t>
                      </a:r>
                      <a:endParaRPr lang="en-US" altLang="zh-TW" sz="1200" b="0" kern="12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zh-TW" altLang="en-US" sz="1200" b="0" kern="12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*</a:t>
                      </a:r>
                      <a:r>
                        <a:rPr lang="en-US" altLang="zh-TW" sz="1200" b="1" kern="12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5/12(</a:t>
                      </a:r>
                      <a:r>
                        <a:rPr lang="zh-TW" altLang="en-US" sz="1200" b="1" kern="12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農曆十五</a:t>
                      </a:r>
                      <a:r>
                        <a:rPr lang="en-US" altLang="zh-TW" sz="1200" b="1" kern="12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)5/27(</a:t>
                      </a:r>
                      <a:r>
                        <a:rPr lang="zh-TW" altLang="en-US" sz="1200" b="1" kern="12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農曆初一</a:t>
                      </a:r>
                      <a:r>
                        <a:rPr lang="en-US" altLang="zh-TW" sz="1200" b="1" kern="12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)</a:t>
                      </a:r>
                      <a:r>
                        <a:rPr lang="zh-TW" altLang="en-US" sz="1200" b="1" kern="12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全園吃素。</a:t>
                      </a:r>
                      <a:endParaRPr lang="en-US" altLang="zh-TW" sz="1200" b="1" kern="12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*</a:t>
                      </a:r>
                      <a:r>
                        <a:rPr lang="zh-TW" altLang="zh-TW" sz="1200" kern="12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如因市場休市或遇幼生慶生，菜色稍有變動時，將不再另行通知。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*</a:t>
                      </a:r>
                      <a:r>
                        <a:rPr lang="zh-TW" altLang="zh-TW" sz="1200" kern="12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此點心單張貼於園內公告欄、</a:t>
                      </a:r>
                      <a:r>
                        <a:rPr lang="zh-TW" altLang="zh-TW" sz="1200" b="1" kern="12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悅嘉幼兒園網頁</a:t>
                      </a:r>
                      <a:r>
                        <a:rPr lang="zh-TW" altLang="zh-TW" sz="1200" kern="12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，有需要之家長可向園方索取</a:t>
                      </a:r>
                      <a:r>
                        <a:rPr lang="zh-TW" altLang="en-US" sz="1200" kern="12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。</a:t>
                      </a:r>
                      <a:endParaRPr lang="en-US" altLang="zh-TW" sz="1200" kern="12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zh-TW" sz="1200" b="1" kern="12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*</a:t>
                      </a:r>
                      <a:r>
                        <a:rPr lang="zh-TW" altLang="en-US" sz="1200" b="1" kern="12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菜單採購之生鮮豬肉、雞肉，均使用本土肉品，供全園師生安全共餐，請安心。</a:t>
                      </a:r>
                      <a:endParaRPr lang="zh-TW" altLang="zh-TW" sz="1200" b="1" kern="1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endParaRPr lang="zh-TW" altLang="zh-TW" sz="16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endParaRPr lang="zh-TW" altLang="zh-TW" sz="16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endParaRPr lang="zh-TW" altLang="zh-TW" sz="16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endParaRPr lang="zh-TW" altLang="zh-TW" sz="16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26733" marR="26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</TotalTime>
  <Words>703</Words>
  <Application>Microsoft Office PowerPoint</Application>
  <PresentationFormat>自訂</PresentationFormat>
  <Paragraphs>235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pc123123</dc:creator>
  <cp:lastModifiedBy>USER</cp:lastModifiedBy>
  <cp:revision>123</cp:revision>
  <cp:lastPrinted>2022-08-01T07:54:42Z</cp:lastPrinted>
  <dcterms:created xsi:type="dcterms:W3CDTF">2021-01-12T09:38:47Z</dcterms:created>
  <dcterms:modified xsi:type="dcterms:W3CDTF">2025-05-02T04:25:03Z</dcterms:modified>
</cp:coreProperties>
</file>