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561263" cy="10801350"/>
  <p:notesSz cx="6797675" cy="99266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402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3312" y="984"/>
      </p:cViewPr>
      <p:guideLst>
        <p:guide orient="horz" pos="3402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67095" y="3355420"/>
            <a:ext cx="6427074" cy="2315289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34190" y="6120765"/>
            <a:ext cx="5292884" cy="27603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ABF7F-A779-467C-B699-604BFD3CCF84}" type="datetimeFigureOut">
              <a:rPr lang="zh-TW" altLang="en-US" smtClean="0"/>
              <a:pPr/>
              <a:t>2026/1/27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F407E-EC13-40AA-B413-DEB1C1455FC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ABF7F-A779-467C-B699-604BFD3CCF84}" type="datetimeFigureOut">
              <a:rPr lang="zh-TW" altLang="en-US" smtClean="0"/>
              <a:pPr/>
              <a:t>2026/1/27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F407E-EC13-40AA-B413-DEB1C1455FC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4534133" y="680086"/>
            <a:ext cx="1405923" cy="14516814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12427" y="680086"/>
            <a:ext cx="4095684" cy="14516814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ABF7F-A779-467C-B699-604BFD3CCF84}" type="datetimeFigureOut">
              <a:rPr lang="zh-TW" altLang="en-US" smtClean="0"/>
              <a:pPr/>
              <a:t>2026/1/27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F407E-EC13-40AA-B413-DEB1C1455FC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ABF7F-A779-467C-B699-604BFD3CCF84}" type="datetimeFigureOut">
              <a:rPr lang="zh-TW" altLang="en-US" smtClean="0"/>
              <a:pPr/>
              <a:t>2026/1/27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F407E-EC13-40AA-B413-DEB1C1455FC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97287" y="6940868"/>
            <a:ext cx="6427074" cy="214526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97287" y="4578074"/>
            <a:ext cx="6427074" cy="236279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ABF7F-A779-467C-B699-604BFD3CCF84}" type="datetimeFigureOut">
              <a:rPr lang="zh-TW" altLang="en-US" smtClean="0"/>
              <a:pPr/>
              <a:t>2026/1/27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F407E-EC13-40AA-B413-DEB1C1455FC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12428" y="3970497"/>
            <a:ext cx="2750147" cy="11226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188595" y="3970497"/>
            <a:ext cx="2751460" cy="11226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ABF7F-A779-467C-B699-604BFD3CCF84}" type="datetimeFigureOut">
              <a:rPr lang="zh-TW" altLang="en-US" smtClean="0"/>
              <a:pPr/>
              <a:t>2026/1/27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F407E-EC13-40AA-B413-DEB1C1455FC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78063" y="432555"/>
            <a:ext cx="6805137" cy="1800225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78063" y="2417803"/>
            <a:ext cx="3340871" cy="1007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78063" y="3425428"/>
            <a:ext cx="3340871" cy="62232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841017" y="2417803"/>
            <a:ext cx="3342183" cy="1007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841017" y="3425428"/>
            <a:ext cx="3342183" cy="62232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ABF7F-A779-467C-B699-604BFD3CCF84}" type="datetimeFigureOut">
              <a:rPr lang="zh-TW" altLang="en-US" smtClean="0"/>
              <a:pPr/>
              <a:t>2026/1/27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F407E-EC13-40AA-B413-DEB1C1455FC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ABF7F-A779-467C-B699-604BFD3CCF84}" type="datetimeFigureOut">
              <a:rPr lang="zh-TW" altLang="en-US" smtClean="0"/>
              <a:pPr/>
              <a:t>2026/1/27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F407E-EC13-40AA-B413-DEB1C1455FC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ABF7F-A779-467C-B699-604BFD3CCF84}" type="datetimeFigureOut">
              <a:rPr lang="zh-TW" altLang="en-US" smtClean="0"/>
              <a:pPr/>
              <a:t>2026/1/27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F407E-EC13-40AA-B413-DEB1C1455FC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78064" y="430054"/>
            <a:ext cx="2487603" cy="183022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956244" y="430055"/>
            <a:ext cx="4226956" cy="921865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78064" y="2260283"/>
            <a:ext cx="2487603" cy="7388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ABF7F-A779-467C-B699-604BFD3CCF84}" type="datetimeFigureOut">
              <a:rPr lang="zh-TW" altLang="en-US" smtClean="0"/>
              <a:pPr/>
              <a:t>2026/1/27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F407E-EC13-40AA-B413-DEB1C1455FC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82060" y="7560945"/>
            <a:ext cx="4536758" cy="89261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482060" y="965121"/>
            <a:ext cx="4536758" cy="648081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482060" y="8453557"/>
            <a:ext cx="4536758" cy="126765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ABF7F-A779-467C-B699-604BFD3CCF84}" type="datetimeFigureOut">
              <a:rPr lang="zh-TW" altLang="en-US" smtClean="0"/>
              <a:pPr/>
              <a:t>2026/1/27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F407E-EC13-40AA-B413-DEB1C1455FC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78063" y="432555"/>
            <a:ext cx="6805137" cy="1800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78063" y="2520316"/>
            <a:ext cx="6805137" cy="71283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78063" y="10011252"/>
            <a:ext cx="1764295" cy="5750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4ABF7F-A779-467C-B699-604BFD3CCF84}" type="datetimeFigureOut">
              <a:rPr lang="zh-TW" altLang="en-US" smtClean="0"/>
              <a:pPr/>
              <a:t>2026/1/27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583432" y="10011252"/>
            <a:ext cx="2394400" cy="5750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5418905" y="10011252"/>
            <a:ext cx="1764295" cy="5750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CF407E-EC13-40AA-B413-DEB1C1455FC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g" descr="https://tse2.mm.bing.net/th?id=OIP.w0TFQzjYoSGc3iJbVK4wpQEsCt&amp;pid=15.1&amp;P=0&amp;w=263&amp;h=15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21192" y="97786"/>
            <a:ext cx="1287742" cy="720967"/>
          </a:xfrm>
          <a:prstGeom prst="rect">
            <a:avLst/>
          </a:prstGeom>
          <a:noFill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6753" y="97787"/>
            <a:ext cx="1447473" cy="7891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文字方塊 5"/>
          <p:cNvSpPr txBox="1"/>
          <p:nvPr/>
        </p:nvSpPr>
        <p:spPr>
          <a:xfrm>
            <a:off x="1368664" y="254949"/>
            <a:ext cx="4752528" cy="382952"/>
          </a:xfrm>
          <a:prstGeom prst="rect">
            <a:avLst/>
          </a:prstGeom>
          <a:noFill/>
        </p:spPr>
        <p:txBody>
          <a:bodyPr wrap="square" lIns="104927" tIns="52464" rIns="104927" bIns="52464" rtlCol="0">
            <a:spAutoFit/>
          </a:bodyPr>
          <a:lstStyle/>
          <a:p>
            <a:pPr algn="ctr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新北市私立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悅嘉幼兒園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115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月份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餐點表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11" name="表格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9070382"/>
              </p:ext>
            </p:extLst>
          </p:nvPr>
        </p:nvGraphicFramePr>
        <p:xfrm>
          <a:off x="54631" y="1008187"/>
          <a:ext cx="7452000" cy="9204060"/>
        </p:xfrm>
        <a:graphic>
          <a:graphicData uri="http://schemas.openxmlformats.org/drawingml/2006/table">
            <a:tbl>
              <a:tblPr/>
              <a:tblGrid>
                <a:gridCol w="306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816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745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61141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0652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100996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353586">
                  <a:extLst>
                    <a:ext uri="{9D8B030D-6E8A-4147-A177-3AD203B41FA5}">
                      <a16:colId xmlns:a16="http://schemas.microsoft.com/office/drawing/2014/main" xmlns="" val="498263635"/>
                    </a:ext>
                  </a:extLst>
                </a:gridCol>
                <a:gridCol w="353586">
                  <a:extLst>
                    <a:ext uri="{9D8B030D-6E8A-4147-A177-3AD203B41FA5}">
                      <a16:colId xmlns:a16="http://schemas.microsoft.com/office/drawing/2014/main" xmlns="" val="621258758"/>
                    </a:ext>
                  </a:extLst>
                </a:gridCol>
                <a:gridCol w="353586">
                  <a:extLst>
                    <a:ext uri="{9D8B030D-6E8A-4147-A177-3AD203B41FA5}">
                      <a16:colId xmlns:a16="http://schemas.microsoft.com/office/drawing/2014/main" xmlns="" val="3763179470"/>
                    </a:ext>
                  </a:extLst>
                </a:gridCol>
                <a:gridCol w="353585">
                  <a:extLst>
                    <a:ext uri="{9D8B030D-6E8A-4147-A177-3AD203B41FA5}">
                      <a16:colId xmlns:a16="http://schemas.microsoft.com/office/drawing/2014/main" xmlns="" val="3753203588"/>
                    </a:ext>
                  </a:extLst>
                </a:gridCol>
              </a:tblGrid>
              <a:tr h="6391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日期</a:t>
                      </a:r>
                      <a:endParaRPr lang="en-US" alt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星期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上午</a:t>
                      </a:r>
                      <a:endParaRPr lang="en-US" alt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點心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52400"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午</a:t>
                      </a:r>
                      <a:r>
                        <a:rPr lang="en-US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                </a:t>
                      </a:r>
                      <a:r>
                        <a:rPr 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餐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湯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下午</a:t>
                      </a:r>
                      <a:endParaRPr lang="en-US" alt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點心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全榖</a:t>
                      </a:r>
                    </a:p>
                    <a:p>
                      <a:pPr algn="ctr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根莖</a:t>
                      </a:r>
                      <a:endParaRPr lang="en-US" altLang="zh-TW" sz="120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類</a:t>
                      </a:r>
                    </a:p>
                  </a:txBody>
                  <a:tcPr marL="12144" marR="1214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豆</a:t>
                      </a:r>
                      <a:r>
                        <a:rPr lang="zh-TW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魚</a:t>
                      </a:r>
                    </a:p>
                    <a:p>
                      <a:pPr algn="ctr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肉</a:t>
                      </a: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蛋</a:t>
                      </a:r>
                      <a:endParaRPr lang="en-US" altLang="zh-TW" sz="120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類</a:t>
                      </a:r>
                    </a:p>
                  </a:txBody>
                  <a:tcPr marL="12144" marR="1214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蔬</a:t>
                      </a:r>
                      <a:endParaRPr lang="en-US" altLang="zh-TW" sz="120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菜</a:t>
                      </a:r>
                      <a:endParaRPr lang="en-US" altLang="zh-TW" sz="120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類</a:t>
                      </a:r>
                    </a:p>
                  </a:txBody>
                  <a:tcPr marL="12144" marR="1214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水</a:t>
                      </a:r>
                      <a:endParaRPr lang="en-US" altLang="zh-TW" sz="120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果</a:t>
                      </a:r>
                      <a:endParaRPr lang="en-US" altLang="zh-TW" sz="120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類</a:t>
                      </a:r>
                    </a:p>
                  </a:txBody>
                  <a:tcPr marL="12144" marR="1214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5161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2</a:t>
                      </a:r>
                      <a:endParaRPr lang="zh-TW" altLang="en-US" sz="1200" kern="10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一</a:t>
                      </a:r>
                      <a:endParaRPr lang="zh-TW" sz="1200" kern="10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9274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solidFill>
                            <a:srgbClr val="FF0000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當季水果</a:t>
                      </a:r>
                      <a:endParaRPr lang="zh-TW" altLang="zh-TW" sz="1200" kern="10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solidFill>
                            <a:srgbClr val="FF0000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蠔油杏鮑菇</a:t>
                      </a:r>
                      <a:r>
                        <a:rPr lang="zh-TW" altLang="en-US" sz="1200" kern="100" dirty="0" smtClean="0">
                          <a:solidFill>
                            <a:srgbClr val="FF0000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、紅蘿蔔炒蛋</a:t>
                      </a:r>
                      <a:r>
                        <a:rPr lang="zh-TW" altLang="en-US" sz="1200" kern="100" dirty="0">
                          <a:solidFill>
                            <a:srgbClr val="FF0000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、時令蔬菜</a:t>
                      </a: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9274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>
                          <a:solidFill>
                            <a:srgbClr val="FF0000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香菇</a:t>
                      </a:r>
                      <a:r>
                        <a:rPr lang="zh-TW" altLang="en-US" sz="1200" kern="100" dirty="0" smtClean="0">
                          <a:solidFill>
                            <a:srgbClr val="FF0000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麵線湯</a:t>
                      </a:r>
                      <a:endParaRPr lang="zh-TW" altLang="en-US" sz="1200" kern="100" dirty="0">
                        <a:solidFill>
                          <a:srgbClr val="FF0000"/>
                        </a:solidFill>
                        <a:latin typeface="Times New Roman"/>
                        <a:ea typeface="標楷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1049274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>
                          <a:solidFill>
                            <a:srgbClr val="FF0000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油豆腐細粉</a:t>
                      </a:r>
                      <a:endParaRPr lang="zh-TW" altLang="zh-TW" sz="1200" kern="100" dirty="0">
                        <a:solidFill>
                          <a:srgbClr val="FF0000"/>
                        </a:solidFill>
                        <a:latin typeface="Times New Roman"/>
                        <a:ea typeface="標楷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5161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3</a:t>
                      </a:r>
                      <a:endParaRPr lang="zh-TW" altLang="en-US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二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當季水果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刈 包 大 餐</a:t>
                      </a:r>
                      <a:endParaRPr lang="zh-TW" altLang="en-US" sz="1200" kern="100" dirty="0">
                        <a:solidFill>
                          <a:schemeClr val="tx1"/>
                        </a:solidFill>
                        <a:latin typeface="Times New Roman"/>
                        <a:ea typeface="標楷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玉米濃湯</a:t>
                      </a: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滑蛋瘦肉粥</a:t>
                      </a:r>
                      <a:endParaRPr lang="zh-TW" altLang="zh-TW" sz="1200" kern="100" dirty="0">
                        <a:solidFill>
                          <a:schemeClr val="tx1"/>
                        </a:solidFill>
                        <a:latin typeface="Times New Roman"/>
                        <a:ea typeface="標楷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5161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4</a:t>
                      </a:r>
                      <a:endParaRPr lang="zh-TW" altLang="en-US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三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當季水果</a:t>
                      </a: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蒜香肉片、芹香豆皮、時令蔬菜</a:t>
                      </a:r>
                      <a:endParaRPr lang="zh-TW" altLang="en-US" sz="1200" kern="100" dirty="0">
                        <a:solidFill>
                          <a:schemeClr val="tx1"/>
                        </a:solidFill>
                        <a:latin typeface="Times New Roman"/>
                        <a:ea typeface="標楷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大頭菜銀魚湯</a:t>
                      </a:r>
                      <a:endParaRPr lang="zh-TW" altLang="en-US" sz="1200" kern="100" dirty="0">
                        <a:solidFill>
                          <a:schemeClr val="tx1"/>
                        </a:solidFill>
                        <a:latin typeface="Times New Roman"/>
                        <a:ea typeface="標楷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肉燥米苔目湯</a:t>
                      </a:r>
                      <a:endParaRPr lang="zh-TW" alt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5161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5</a:t>
                      </a:r>
                      <a:endParaRPr lang="zh-TW" altLang="en-US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四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當季水果</a:t>
                      </a: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香滷雞翅、螞蟻上樹、時令蔬菜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味</a:t>
                      </a:r>
                      <a:r>
                        <a:rPr lang="zh-TW" altLang="en-US" sz="12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噌豆腐湯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蔬菜關廟麵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5161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6</a:t>
                      </a:r>
                      <a:endParaRPr lang="zh-TW" altLang="en-US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五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9274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水果</a:t>
                      </a: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拼盤</a:t>
                      </a:r>
                      <a:endParaRPr lang="zh-TW" altLang="zh-TW" sz="1200" kern="100" dirty="0">
                        <a:solidFill>
                          <a:schemeClr val="tx1"/>
                        </a:solidFill>
                        <a:latin typeface="Times New Roman"/>
                        <a:ea typeface="標楷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zh-TW" altLang="en-US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紅糟肉丁、翡翠燴什錦、</a:t>
                      </a: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時令蔬菜</a:t>
                      </a:r>
                      <a:endParaRPr lang="zh-TW" altLang="en-US" sz="1200" kern="100" dirty="0">
                        <a:solidFill>
                          <a:schemeClr val="tx1"/>
                        </a:solidFill>
                        <a:latin typeface="Times New Roman"/>
                        <a:ea typeface="標楷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紫菜蛋花湯</a:t>
                      </a: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kern="100" dirty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玉兔包、米漿</a:t>
                      </a:r>
                      <a:endParaRPr lang="zh-TW" altLang="zh-TW" sz="1100" kern="100" dirty="0">
                        <a:solidFill>
                          <a:schemeClr val="tx1"/>
                        </a:solidFill>
                        <a:latin typeface="Times New Roman"/>
                        <a:ea typeface="標楷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5161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9</a:t>
                      </a:r>
                      <a:endParaRPr lang="zh-TW" altLang="en-US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一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9274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當季水果</a:t>
                      </a:r>
                      <a:endParaRPr lang="zh-TW" alt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香煎鮭魚、韮</a:t>
                      </a:r>
                      <a:r>
                        <a:rPr kumimoji="0" lang="zh-TW" altLang="en-US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黃炒豆</a:t>
                      </a: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干、時令蔬菜</a:t>
                      </a:r>
                      <a:endParaRPr lang="zh-TW" altLang="en-US" sz="1200" kern="100" dirty="0">
                        <a:solidFill>
                          <a:schemeClr val="tx1"/>
                        </a:solidFill>
                        <a:latin typeface="Times New Roman"/>
                        <a:ea typeface="標楷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smtClean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什錦鮮菇湯</a:t>
                      </a:r>
                      <a:endParaRPr lang="zh-TW" altLang="en-US" sz="1200" kern="100" dirty="0">
                        <a:solidFill>
                          <a:schemeClr val="tx1"/>
                        </a:solidFill>
                        <a:latin typeface="Times New Roman"/>
                        <a:ea typeface="標楷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蔬菜小魚粥</a:t>
                      </a:r>
                      <a:endParaRPr lang="zh-TW" altLang="zh-TW" sz="1200" kern="100" dirty="0">
                        <a:solidFill>
                          <a:schemeClr val="tx1"/>
                        </a:solidFill>
                        <a:latin typeface="Times New Roman"/>
                        <a:ea typeface="標楷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5161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10</a:t>
                      </a:r>
                      <a:endParaRPr lang="zh-TW" altLang="en-US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二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當季水果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zh-TW" altLang="en-US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三杯雞、蜜汁甜不辣、</a:t>
                      </a: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時令蔬菜</a:t>
                      </a:r>
                      <a:endParaRPr lang="zh-TW" altLang="en-US" sz="1200" kern="100" dirty="0">
                        <a:solidFill>
                          <a:schemeClr val="tx1"/>
                        </a:solidFill>
                        <a:latin typeface="Times New Roman"/>
                        <a:ea typeface="標楷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9274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 smtClean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海帶蝦米湯</a:t>
                      </a:r>
                      <a:endParaRPr lang="zh-TW" altLang="zh-TW" sz="1200" kern="100" dirty="0">
                        <a:solidFill>
                          <a:schemeClr val="tx1"/>
                        </a:solidFill>
                        <a:latin typeface="Times New Roman"/>
                        <a:ea typeface="標楷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9274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 smtClean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什錦肉末麵線</a:t>
                      </a:r>
                      <a:endParaRPr lang="zh-TW" altLang="zh-TW" sz="1200" kern="100" dirty="0">
                        <a:solidFill>
                          <a:schemeClr val="tx1"/>
                        </a:solidFill>
                        <a:latin typeface="Times New Roman"/>
                        <a:ea typeface="標楷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5161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11</a:t>
                      </a:r>
                      <a:endParaRPr lang="zh-TW" altLang="en-US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三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當季水果</a:t>
                      </a: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1049274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zh-TW" altLang="en-US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香酥雞塊、家常豆腐、</a:t>
                      </a: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時令蔬菜</a:t>
                      </a:r>
                      <a:endParaRPr lang="zh-TW" altLang="en-US" sz="1200" kern="100" dirty="0">
                        <a:solidFill>
                          <a:schemeClr val="tx1"/>
                        </a:solidFill>
                        <a:latin typeface="Times New Roman"/>
                        <a:ea typeface="標楷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1049274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 smtClean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蘿蔔肉絲湯</a:t>
                      </a:r>
                      <a:endParaRPr lang="zh-TW" altLang="zh-TW" sz="1200" kern="100" dirty="0">
                        <a:solidFill>
                          <a:schemeClr val="tx1"/>
                        </a:solidFill>
                        <a:latin typeface="Times New Roman"/>
                        <a:ea typeface="標楷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1049274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妞妞八寶粥</a:t>
                      </a:r>
                      <a:endParaRPr lang="zh-TW" altLang="zh-TW" sz="1200" kern="100" dirty="0">
                        <a:solidFill>
                          <a:schemeClr val="tx1"/>
                        </a:solidFill>
                        <a:latin typeface="Times New Roman"/>
                        <a:ea typeface="標楷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5161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12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四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當季水果</a:t>
                      </a: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全 園  過 年 大 圍 爐</a:t>
                      </a:r>
                      <a:endParaRPr kumimoji="0" lang="zh-TW" altLang="en-US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/>
                        <a:ea typeface="標楷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algn="ctr" defTabSz="1049274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TW" altLang="en-US" sz="1200" kern="100" dirty="0">
                        <a:solidFill>
                          <a:schemeClr val="tx1"/>
                        </a:solidFill>
                        <a:latin typeface="Times New Roman"/>
                        <a:ea typeface="標楷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1049274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什錦大滷麵</a:t>
                      </a:r>
                      <a:endParaRPr lang="zh-TW" altLang="zh-TW" sz="1200" kern="100" dirty="0">
                        <a:solidFill>
                          <a:schemeClr val="tx1"/>
                        </a:solidFill>
                        <a:latin typeface="Times New Roman"/>
                        <a:ea typeface="標楷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5161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13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五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9274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水果</a:t>
                      </a: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拼盤</a:t>
                      </a:r>
                      <a:endParaRPr lang="zh-TW" altLang="zh-TW" sz="1200" kern="100" dirty="0">
                        <a:solidFill>
                          <a:schemeClr val="tx1"/>
                        </a:solidFill>
                        <a:latin typeface="Times New Roman"/>
                        <a:ea typeface="標楷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翡翠肉末、玉米滑蛋、</a:t>
                      </a: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時令蔬菜</a:t>
                      </a:r>
                      <a:endParaRPr kumimoji="0" lang="zh-TW" altLang="en-US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/>
                        <a:ea typeface="標楷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1049274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38450" algn="l"/>
                        </a:tabLst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薑片南瓜湯</a:t>
                      </a: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1049274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838450" algn="l"/>
                        </a:tabLst>
                        <a:defRPr/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沙琪瑪、牛奶</a:t>
                      </a:r>
                      <a:endParaRPr lang="zh-TW" altLang="zh-TW" sz="1200" kern="100" dirty="0">
                        <a:solidFill>
                          <a:schemeClr val="tx1"/>
                        </a:solidFill>
                        <a:latin typeface="Times New Roman"/>
                        <a:ea typeface="標楷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5161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16</a:t>
                      </a:r>
                      <a:endParaRPr lang="zh-TW" altLang="en-US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一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 gridSpan="8">
                  <a:txBody>
                    <a:bodyPr/>
                    <a:lstStyle/>
                    <a:p>
                      <a:pPr marL="0" marR="0" lvl="0" indent="0" algn="ctr" defTabSz="1049274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春　節　假　期　</a:t>
                      </a:r>
                      <a:r>
                        <a:rPr lang="en-US" altLang="zh-TW" sz="24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~~</a:t>
                      </a:r>
                      <a:r>
                        <a:rPr lang="zh-TW" altLang="en-US" sz="24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　歡　喜　過　新　年</a:t>
                      </a:r>
                      <a:endParaRPr lang="zh-TW" altLang="zh-TW" sz="24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標楷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 hMerge="1">
                  <a:txBody>
                    <a:bodyPr/>
                    <a:lstStyle/>
                    <a:p>
                      <a:pPr marL="0" marR="0" indent="0" algn="ctr" defTabSz="1049274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kern="100" dirty="0">
                        <a:solidFill>
                          <a:schemeClr val="tx1"/>
                        </a:solidFill>
                        <a:latin typeface="Times New Roman"/>
                        <a:ea typeface="標楷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 hMerge="1">
                  <a:txBody>
                    <a:bodyPr/>
                    <a:lstStyle/>
                    <a:p>
                      <a:pPr marL="0" marR="0" indent="0" algn="ctr" defTabSz="1049274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838450" algn="l"/>
                        </a:tabLst>
                        <a:defRPr/>
                      </a:pPr>
                      <a:endParaRPr lang="zh-TW" altLang="zh-TW" sz="1200" kern="100" dirty="0">
                        <a:solidFill>
                          <a:schemeClr val="tx1"/>
                        </a:solidFill>
                        <a:latin typeface="Times New Roman"/>
                        <a:ea typeface="標楷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37208819"/>
                  </a:ext>
                </a:extLst>
              </a:tr>
              <a:tr h="35161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17</a:t>
                      </a:r>
                      <a:endParaRPr lang="zh-TW" altLang="en-US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二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標楷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marL="0" algn="ctr" defTabSz="1049274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TW" altLang="en-US" sz="1200" kern="100" dirty="0">
                        <a:solidFill>
                          <a:schemeClr val="tx1"/>
                        </a:solidFill>
                        <a:latin typeface="Times New Roman"/>
                        <a:ea typeface="標楷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marL="0" marR="0" lvl="0" indent="0" algn="ctr" defTabSz="1049274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838450" algn="l"/>
                        </a:tabLst>
                        <a:defRPr/>
                      </a:pPr>
                      <a:endParaRPr lang="zh-TW" altLang="zh-TW" sz="1200" kern="100" dirty="0">
                        <a:solidFill>
                          <a:schemeClr val="tx1"/>
                        </a:solidFill>
                        <a:latin typeface="Times New Roman"/>
                        <a:ea typeface="標楷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5161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18</a:t>
                      </a:r>
                      <a:endParaRPr lang="zh-TW" altLang="en-US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三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 v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TW" altLang="en-US" sz="1200" kern="100" dirty="0">
                        <a:solidFill>
                          <a:schemeClr val="tx1"/>
                        </a:solidFill>
                        <a:latin typeface="Times New Roman"/>
                        <a:ea typeface="標楷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標楷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marL="0" algn="ctr" defTabSz="1049274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TW" altLang="en-US" sz="1200" kern="100" dirty="0">
                        <a:solidFill>
                          <a:schemeClr val="tx1"/>
                        </a:solidFill>
                        <a:latin typeface="Times New Roman"/>
                        <a:ea typeface="標楷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marL="0" marR="0" indent="0" algn="ctr" defTabSz="1049274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838450" algn="l"/>
                        </a:tabLst>
                        <a:defRPr/>
                      </a:pPr>
                      <a:endParaRPr lang="zh-TW" altLang="zh-TW" sz="1200" kern="100" dirty="0">
                        <a:solidFill>
                          <a:schemeClr val="tx1"/>
                        </a:solidFill>
                        <a:latin typeface="Times New Roman"/>
                        <a:ea typeface="標楷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35161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19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四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 v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TW" altLang="en-US" sz="1200" kern="100" dirty="0">
                        <a:solidFill>
                          <a:schemeClr val="tx1"/>
                        </a:solidFill>
                        <a:latin typeface="Times New Roman"/>
                        <a:ea typeface="標楷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標楷體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35161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20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五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 vMerge="1">
                  <a:txBody>
                    <a:bodyPr/>
                    <a:lstStyle/>
                    <a:p>
                      <a:pPr marL="0" marR="0" lvl="0" indent="0" algn="ctr" defTabSz="1049274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kern="100" dirty="0">
                        <a:solidFill>
                          <a:schemeClr val="tx1"/>
                        </a:solidFill>
                        <a:latin typeface="Times New Roman"/>
                        <a:ea typeface="標楷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標楷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TW" sz="1200" kern="100" dirty="0">
                        <a:solidFill>
                          <a:schemeClr val="tx1"/>
                        </a:solidFill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marL="0" marR="0" lvl="0" indent="0" algn="ctr" defTabSz="1049274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kern="100" dirty="0">
                        <a:solidFill>
                          <a:schemeClr val="tx1"/>
                        </a:solidFill>
                        <a:latin typeface="Times New Roman"/>
                        <a:ea typeface="標楷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35161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23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一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9274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當季水果</a:t>
                      </a:r>
                      <a:endParaRPr lang="zh-TW" alt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蒜香吻仔魚、香滷麵輪、時令蔬菜</a:t>
                      </a:r>
                      <a:endParaRPr lang="zh-TW" altLang="en-US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香菇冬粉湯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9274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雞茸玉米粥</a:t>
                      </a:r>
                      <a:endParaRPr lang="zh-TW" altLang="zh-TW" sz="1200" kern="100" dirty="0">
                        <a:solidFill>
                          <a:schemeClr val="tx1"/>
                        </a:solidFill>
                        <a:latin typeface="Times New Roman"/>
                        <a:ea typeface="標楷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35161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24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二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當季水果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zh-TW" altLang="en-US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毛豆雞丁、</a:t>
                      </a: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滷油豆腐、時令蔬菜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黃瓜貢丸湯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9274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蔬菜雞蛋麵</a:t>
                      </a:r>
                      <a:endParaRPr lang="zh-TW" altLang="zh-TW" sz="1200" kern="100" dirty="0">
                        <a:solidFill>
                          <a:schemeClr val="tx1"/>
                        </a:solidFill>
                        <a:latin typeface="Times New Roman"/>
                        <a:ea typeface="標楷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99542543"/>
                  </a:ext>
                </a:extLst>
              </a:tr>
              <a:tr h="35161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25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三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當季水果</a:t>
                      </a: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滿漢香腸</a:t>
                      </a:r>
                      <a:r>
                        <a:rPr kumimoji="0" lang="zh-TW" altLang="en-US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、翡翠蒸蛋、</a:t>
                      </a: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時令蔬菜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健康蔬菜湯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9274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 smtClean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綠豆小湯圓</a:t>
                      </a:r>
                      <a:endParaRPr lang="zh-TW" altLang="zh-TW" sz="1200" kern="100" dirty="0">
                        <a:solidFill>
                          <a:schemeClr val="tx1"/>
                        </a:solidFill>
                        <a:latin typeface="Times New Roman"/>
                        <a:ea typeface="標楷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89176492"/>
                  </a:ext>
                </a:extLst>
              </a:tr>
              <a:tr h="35161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26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四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當季水果</a:t>
                      </a: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zh-TW" altLang="en-US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馬鈴薯燉肉、</a:t>
                      </a: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麻油米血、時令蔬菜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蕃茄蛋花湯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9274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日式關東煮</a:t>
                      </a:r>
                      <a:endParaRPr lang="zh-TW" altLang="zh-TW" sz="1200" kern="100" dirty="0">
                        <a:solidFill>
                          <a:schemeClr val="tx1"/>
                        </a:solidFill>
                        <a:latin typeface="Times New Roman"/>
                        <a:ea typeface="標楷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78167543"/>
                  </a:ext>
                </a:extLst>
              </a:tr>
              <a:tr h="35161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27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五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和　平　紀　念　日　補　假　一　天</a:t>
                      </a:r>
                      <a:endParaRPr lang="zh-TW" altLang="en-US" sz="1200" kern="100" dirty="0">
                        <a:solidFill>
                          <a:schemeClr val="tx1"/>
                        </a:solidFill>
                        <a:latin typeface="Times New Roman"/>
                        <a:ea typeface="標楷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7241311"/>
                  </a:ext>
                </a:extLst>
              </a:tr>
              <a:tr h="120667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備註</a:t>
                      </a: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</a:pPr>
                      <a:r>
                        <a:rPr lang="en-US" altLang="zh-TW" sz="1200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*</a:t>
                      </a:r>
                      <a:r>
                        <a:rPr lang="zh-TW" altLang="en-US" sz="1200" b="1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每日餐點均含全穀根莖類、豆魚肉蛋類、蔬菜類及水果類等四大類食物。</a:t>
                      </a:r>
                      <a:endParaRPr lang="en-US" altLang="zh-TW" sz="1200" b="1" kern="12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>
                        <a:lnSpc>
                          <a:spcPts val="2000"/>
                        </a:lnSpc>
                      </a:pPr>
                      <a:r>
                        <a:rPr lang="en-US" altLang="zh-TW" sz="1200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*</a:t>
                      </a:r>
                      <a:r>
                        <a:rPr lang="zh-TW" altLang="zh-TW" sz="1200" b="0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每週一無肉日、紫米飯</a:t>
                      </a:r>
                      <a:r>
                        <a:rPr lang="zh-TW" altLang="en-US" sz="1200" b="0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，週二、三、四白米</a:t>
                      </a:r>
                      <a:r>
                        <a:rPr lang="en-US" altLang="zh-TW" sz="1200" b="0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/</a:t>
                      </a:r>
                      <a:r>
                        <a:rPr lang="zh-TW" altLang="en-US" sz="1200" b="0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糙米飯，週五地瓜</a:t>
                      </a:r>
                      <a:r>
                        <a:rPr lang="en-US" altLang="zh-TW" sz="1200" b="0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/</a:t>
                      </a:r>
                      <a:r>
                        <a:rPr lang="zh-TW" altLang="en-US" sz="1200" b="0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十穀米飯</a:t>
                      </a:r>
                      <a:r>
                        <a:rPr lang="zh-TW" altLang="zh-TW" sz="1200" b="0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。</a:t>
                      </a:r>
                      <a:endParaRPr lang="en-US" altLang="zh-TW" sz="1200" b="0" kern="12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>
                        <a:lnSpc>
                          <a:spcPts val="2000"/>
                        </a:lnSpc>
                      </a:pPr>
                      <a:r>
                        <a:rPr lang="zh-TW" altLang="en-US" sz="1200" b="0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*</a:t>
                      </a:r>
                      <a:r>
                        <a:rPr lang="en-US" altLang="zh-TW" sz="1200" b="1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2/2(</a:t>
                      </a:r>
                      <a:r>
                        <a:rPr lang="zh-TW" altLang="en-US" sz="1200" b="1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農曆十五</a:t>
                      </a:r>
                      <a:r>
                        <a:rPr lang="en-US" altLang="zh-TW" sz="1200" b="1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)</a:t>
                      </a:r>
                      <a:r>
                        <a:rPr lang="zh-TW" altLang="en-US" sz="1200" b="1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全園吃素。</a:t>
                      </a:r>
                      <a:endParaRPr lang="en-US" altLang="zh-TW" sz="1200" b="1" kern="12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>
                        <a:lnSpc>
                          <a:spcPts val="2000"/>
                        </a:lnSpc>
                      </a:pPr>
                      <a:r>
                        <a:rPr lang="en-US" altLang="zh-TW" sz="1200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*</a:t>
                      </a:r>
                      <a:r>
                        <a:rPr lang="zh-TW" altLang="zh-TW" sz="1200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如因市場休市或遇幼生慶生，菜色稍有變動時，將不再另行通知。</a:t>
                      </a:r>
                    </a:p>
                    <a:p>
                      <a:pPr>
                        <a:lnSpc>
                          <a:spcPts val="2000"/>
                        </a:lnSpc>
                      </a:pPr>
                      <a:r>
                        <a:rPr lang="en-US" altLang="zh-TW" sz="1200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*</a:t>
                      </a:r>
                      <a:r>
                        <a:rPr lang="zh-TW" altLang="zh-TW" sz="1200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此點心單張貼於園內公告欄、</a:t>
                      </a:r>
                      <a:r>
                        <a:rPr lang="zh-TW" altLang="zh-TW" sz="1200" b="1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悅嘉幼兒園網頁</a:t>
                      </a:r>
                      <a:r>
                        <a:rPr lang="zh-TW" altLang="zh-TW" sz="1200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，有需要之家長可向園方索取</a:t>
                      </a:r>
                      <a:r>
                        <a:rPr lang="zh-TW" altLang="en-US" sz="1200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。</a:t>
                      </a:r>
                      <a:endParaRPr lang="en-US" altLang="zh-TW" sz="1200" kern="12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*</a:t>
                      </a:r>
                      <a:r>
                        <a:rPr lang="zh-TW" altLang="en-US" sz="1200" b="1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菜單採購之生鮮豬肉、雞肉，均使用本土肉品、非核食材，供全園師生安全共餐，請安心。</a:t>
                      </a:r>
                      <a:endParaRPr lang="zh-TW" altLang="zh-TW" sz="1200" b="1" kern="1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2200"/>
                        </a:lnSpc>
                      </a:pPr>
                      <a:endParaRPr lang="zh-TW" altLang="zh-TW" sz="1600" kern="10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2200"/>
                        </a:lnSpc>
                      </a:pPr>
                      <a:endParaRPr lang="zh-TW" altLang="zh-TW" sz="1600" kern="10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2200"/>
                        </a:lnSpc>
                      </a:pPr>
                      <a:endParaRPr lang="zh-TW" altLang="zh-TW" sz="1600" kern="10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2200"/>
                        </a:lnSpc>
                      </a:pPr>
                      <a:endParaRPr lang="zh-TW" altLang="zh-TW" sz="1600" kern="10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1256</TotalTime>
  <Words>540</Words>
  <Application>Microsoft Office PowerPoint</Application>
  <PresentationFormat>自訂</PresentationFormat>
  <Paragraphs>181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pc123123</dc:creator>
  <cp:lastModifiedBy>USER</cp:lastModifiedBy>
  <cp:revision>116</cp:revision>
  <cp:lastPrinted>2022-08-01T07:54:42Z</cp:lastPrinted>
  <dcterms:created xsi:type="dcterms:W3CDTF">2021-01-12T09:38:47Z</dcterms:created>
  <dcterms:modified xsi:type="dcterms:W3CDTF">2026-01-27T04:18:40Z</dcterms:modified>
</cp:coreProperties>
</file>