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80135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402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3" d="100"/>
          <a:sy n="93" d="100"/>
        </p:scale>
        <p:origin x="-3486" y="72"/>
      </p:cViewPr>
      <p:guideLst>
        <p:guide orient="horz" pos="3402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67095" y="3355420"/>
            <a:ext cx="6427074" cy="231528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34190" y="6120765"/>
            <a:ext cx="5292884" cy="27603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534133" y="680086"/>
            <a:ext cx="1405923" cy="1451681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12427" y="680086"/>
            <a:ext cx="4095684" cy="1451681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7287" y="6940868"/>
            <a:ext cx="6427074" cy="214526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97287" y="4578074"/>
            <a:ext cx="6427074" cy="236279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12428" y="3970497"/>
            <a:ext cx="2750147" cy="11226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188595" y="3970497"/>
            <a:ext cx="2751460" cy="11226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2026/3/31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8063" y="432555"/>
            <a:ext cx="6805137" cy="180022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78063" y="2417803"/>
            <a:ext cx="3340871" cy="1007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78063" y="3425428"/>
            <a:ext cx="3340871" cy="62232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841017" y="2417803"/>
            <a:ext cx="3342183" cy="1007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841017" y="3425428"/>
            <a:ext cx="3342183" cy="62232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2026/3/31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2026/3/31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2026/3/31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8064" y="430054"/>
            <a:ext cx="2487603" cy="183022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956244" y="430055"/>
            <a:ext cx="4226956" cy="92186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78064" y="2260283"/>
            <a:ext cx="2487603" cy="7388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2026/3/31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82060" y="7560945"/>
            <a:ext cx="4536758" cy="8926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482060" y="965121"/>
            <a:ext cx="4536758" cy="64808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82060" y="8453557"/>
            <a:ext cx="4536758" cy="12676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BF7F-A779-467C-B699-604BFD3CCF84}" type="datetimeFigureOut">
              <a:rPr lang="zh-TW" altLang="en-US" smtClean="0"/>
              <a:pPr/>
              <a:t>2026/3/31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78063" y="432555"/>
            <a:ext cx="6805137" cy="1800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78063" y="2520316"/>
            <a:ext cx="6805137" cy="7128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78063" y="10011252"/>
            <a:ext cx="1764295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ABF7F-A779-467C-B699-604BFD3CCF84}" type="datetimeFigureOut">
              <a:rPr lang="zh-TW" altLang="en-US" smtClean="0"/>
              <a:pPr/>
              <a:t>2026/3/31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583432" y="10011252"/>
            <a:ext cx="2394400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5418905" y="10011252"/>
            <a:ext cx="1764295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F407E-EC13-40AA-B413-DEB1C1455FC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g" descr="https://tse2.mm.bing.net/th?id=OIP.w0TFQzjYoSGc3iJbVK4wpQEsCt&amp;pid=15.1&amp;P=0&amp;w=263&amp;h=15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21192" y="63684"/>
            <a:ext cx="1287742" cy="720967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946" y="29584"/>
            <a:ext cx="1447473" cy="789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1368664" y="254949"/>
            <a:ext cx="4752528" cy="382952"/>
          </a:xfrm>
          <a:prstGeom prst="rect">
            <a:avLst/>
          </a:prstGeom>
          <a:noFill/>
        </p:spPr>
        <p:txBody>
          <a:bodyPr wrap="square" lIns="104927" tIns="52464" rIns="104927" bIns="52464" rtlCol="0">
            <a:spAutoFit/>
          </a:bodyPr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新北市私立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悅嘉幼兒園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115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月份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餐點表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030453"/>
              </p:ext>
            </p:extLst>
          </p:nvPr>
        </p:nvGraphicFramePr>
        <p:xfrm>
          <a:off x="54631" y="720155"/>
          <a:ext cx="7452000" cy="9989092"/>
        </p:xfrm>
        <a:graphic>
          <a:graphicData uri="http://schemas.openxmlformats.org/drawingml/2006/table">
            <a:tbl>
              <a:tblPr/>
              <a:tblGrid>
                <a:gridCol w="30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81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745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1141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65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0099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53586">
                  <a:extLst>
                    <a:ext uri="{9D8B030D-6E8A-4147-A177-3AD203B41FA5}">
                      <a16:colId xmlns:a16="http://schemas.microsoft.com/office/drawing/2014/main" xmlns="" val="498263635"/>
                    </a:ext>
                  </a:extLst>
                </a:gridCol>
                <a:gridCol w="353586">
                  <a:extLst>
                    <a:ext uri="{9D8B030D-6E8A-4147-A177-3AD203B41FA5}">
                      <a16:colId xmlns:a16="http://schemas.microsoft.com/office/drawing/2014/main" xmlns="" val="621258758"/>
                    </a:ext>
                  </a:extLst>
                </a:gridCol>
                <a:gridCol w="353586">
                  <a:extLst>
                    <a:ext uri="{9D8B030D-6E8A-4147-A177-3AD203B41FA5}">
                      <a16:colId xmlns:a16="http://schemas.microsoft.com/office/drawing/2014/main" xmlns="" val="3763179470"/>
                    </a:ext>
                  </a:extLst>
                </a:gridCol>
                <a:gridCol w="353585">
                  <a:extLst>
                    <a:ext uri="{9D8B030D-6E8A-4147-A177-3AD203B41FA5}">
                      <a16:colId xmlns:a16="http://schemas.microsoft.com/office/drawing/2014/main" xmlns="" val="3753203588"/>
                    </a:ext>
                  </a:extLst>
                </a:gridCol>
              </a:tblGrid>
              <a:tr h="7420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日期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星期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上午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點心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52400"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午</a:t>
                      </a:r>
                      <a:r>
                        <a:rPr 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              </a:t>
                      </a: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餐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湯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下午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點心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全榖</a:t>
                      </a: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根莖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類</a:t>
                      </a:r>
                    </a:p>
                  </a:txBody>
                  <a:tcPr marL="12144" marR="121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豆</a:t>
                      </a: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魚</a:t>
                      </a: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肉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蛋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類</a:t>
                      </a:r>
                    </a:p>
                  </a:txBody>
                  <a:tcPr marL="12144" marR="121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蔬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菜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類</a:t>
                      </a:r>
                    </a:p>
                  </a:txBody>
                  <a:tcPr marL="12144" marR="121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水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果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類</a:t>
                      </a:r>
                    </a:p>
                  </a:txBody>
                  <a:tcPr marL="12144" marR="1214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三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紅糟肉片</a:t>
                      </a:r>
                      <a:r>
                        <a:rPr lang="zh-TW" altLang="zh-TW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香蔥</a:t>
                      </a: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炒蛋</a:t>
                      </a:r>
                      <a:r>
                        <a:rPr lang="zh-TW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大頭菜蝦米湯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玉米肉末粥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</a:t>
                      </a:r>
                      <a:endParaRPr lang="zh-TW" altLang="en-US" sz="1200" kern="1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四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solidFill>
                            <a:srgbClr val="FF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素什錦炒麵</a:t>
                      </a:r>
                      <a:r>
                        <a:rPr lang="zh-TW" altLang="zh-TW" sz="1200" kern="100" dirty="0" smtClean="0">
                          <a:solidFill>
                            <a:srgbClr val="FF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lang="zh-TW" altLang="en-US" sz="1200" kern="100" dirty="0" smtClean="0">
                          <a:solidFill>
                            <a:srgbClr val="FF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滷雙拼</a:t>
                      </a:r>
                      <a:r>
                        <a:rPr lang="zh-TW" altLang="zh-TW" sz="1200" kern="100" dirty="0" smtClean="0">
                          <a:solidFill>
                            <a:srgbClr val="FF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lang="zh-TW" altLang="zh-TW" sz="1200" kern="100" dirty="0">
                          <a:solidFill>
                            <a:srgbClr val="FF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lang="zh-TW" altLang="zh-TW" sz="1200" kern="100" dirty="0">
                        <a:solidFill>
                          <a:srgbClr val="FF0000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香菇粉絲湯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rgbClr val="FF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茄汁義大利麵</a:t>
                      </a:r>
                      <a:endParaRPr lang="zh-TW" altLang="zh-TW" sz="1200" kern="100" dirty="0">
                        <a:solidFill>
                          <a:srgbClr val="FF0000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五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8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兒 童 節 </a:t>
                      </a:r>
                      <a:r>
                        <a:rPr lang="en-US" altLang="zh-TW" sz="20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清 明 節 連 續 假 期</a:t>
                      </a:r>
                      <a:endParaRPr lang="zh-TW" altLang="en-US" sz="1800" kern="100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200" kern="100" dirty="0">
                        <a:solidFill>
                          <a:schemeClr val="tx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0" marR="0" indent="0" algn="ctr" defTabSz="10492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6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一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 vMerge="1">
                  <a:txBody>
                    <a:bodyPr/>
                    <a:lstStyle/>
                    <a:p>
                      <a:endParaRPr dirty="0"/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solidFill>
                          <a:schemeClr val="tx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solidFill>
                          <a:schemeClr val="tx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7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二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馬鈴薯燉肉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蒸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南瓜片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紫菜蛋花湯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92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油豆腐</a:t>
                      </a:r>
                      <a:r>
                        <a:rPr lang="zh-TW" altLang="en-US" sz="1200" kern="10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細粉</a:t>
                      </a:r>
                      <a:endParaRPr lang="zh-TW" altLang="zh-TW" sz="1200" kern="100" dirty="0" smtClean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8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三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三杯雞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冬瓜肉末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蘿蔔肉絲湯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雞蛋關廟麵</a:t>
                      </a:r>
                      <a:endParaRPr lang="zh-TW" altLang="zh-TW" sz="1200" kern="100" dirty="0" smtClean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9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四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日式壽喜燒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翡翠蒸蛋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什錦鮮菇湯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地瓜粥、小菜</a:t>
                      </a:r>
                      <a:endParaRPr lang="zh-TW" altLang="zh-TW" sz="1200" kern="100" dirty="0" smtClean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10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五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拼盤水果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鴿蛋燴什錦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炒三鮮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香菇麵線湯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Times New Roman"/>
                        </a:rPr>
                        <a:t>壽桃、米漿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13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一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土魠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魚塊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滷油豆腐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虱目魚丸湯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蝦米烏龍麵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14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二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翡翠肉燥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馬鈴薯炒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肉絲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胡瓜肉絲湯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0492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妞妞八寶粥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15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三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洋芋燉雞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家常豆腐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什錦肉羹湯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838450" algn="l"/>
                        </a:tabLst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蔬菜珍珠湯餃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3720881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16</a:t>
                      </a:r>
                      <a:endParaRPr lang="zh-TW" altLang="en-US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四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紅燒肉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三色豆乾丁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薑片冬瓜湯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38450" algn="l"/>
                        </a:tabLst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什錦肉羹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麵線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17</a:t>
                      </a:r>
                      <a:endParaRPr lang="zh-TW" sz="1200" kern="1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五</a:t>
                      </a:r>
                      <a:endParaRPr lang="zh-TW" sz="1200" kern="1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拼盤水果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芝麻杏鮑菇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紅蘿蔔炒蛋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玉米濃湯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38450" algn="l"/>
                        </a:tabLst>
                        <a:defRPr/>
                      </a:pPr>
                      <a:r>
                        <a:rPr lang="zh-TW" altLang="en-US" sz="1200" kern="100" dirty="0" smtClean="0">
                          <a:solidFill>
                            <a:srgbClr val="FF000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紅豆西米露</a:t>
                      </a:r>
                      <a:endParaRPr lang="zh-TW" altLang="zh-TW" sz="1200" kern="100" dirty="0">
                        <a:solidFill>
                          <a:srgbClr val="FF0000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20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一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水晶魚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紅燒麵輪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青菜豆腐湯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38450" algn="l"/>
                        </a:tabLst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蝴蝶義大利麵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21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二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彩椒雞丁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肉蓉煨豆腐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芹香魚丸湯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關東煮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22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三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八寶肉醬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玉米滑蛋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小魚海芽湯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38450" algn="l"/>
                        </a:tabLst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餅乾</a:t>
                      </a: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、豆漿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23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四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蔥爆豬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柳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芹香干絲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大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黃瓜肉絲湯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38450" algn="l"/>
                        </a:tabLst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吻仔魚瘦肉粥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24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五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拼盤水果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蜜汁咕咾肉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螞蟻上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樹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蕃茄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蛋花湯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肉絲大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滷麵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27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一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香煎鮭魚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大溪黑豆干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海帶蝦米湯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蔬菜鯖魚米粉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28</a:t>
                      </a:r>
                      <a:endParaRPr 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二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毛豆雞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柳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薑絲麵腸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韮菜豬血湯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卜派麵疙瘩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29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三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蛋白滷肉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菜圃炒蛋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薑片南瓜湯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綠豆薏仁湯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5761737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30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四</a:t>
                      </a:r>
                      <a:endParaRPr lang="en-US" altLang="zh-TW" sz="1200" kern="1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當季水果</a:t>
                      </a:r>
                    </a:p>
                  </a:txBody>
                  <a:tcPr marL="28472" marR="284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日式涼麵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地瓜薯條</a:t>
                      </a:r>
                      <a:r>
                        <a:rPr kumimoji="0" lang="zh-TW" altLang="zh-TW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、</a:t>
                      </a:r>
                      <a:r>
                        <a:rPr kumimoji="0" lang="zh-TW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時令蔬菜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標楷體"/>
                          <a:cs typeface="Times New Roman"/>
                        </a:rPr>
                        <a:t>柴魚味噌湯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香菇肉</a:t>
                      </a:r>
                      <a:r>
                        <a:rPr lang="zh-TW" altLang="en-US" sz="1200" kern="100" dirty="0">
                          <a:solidFill>
                            <a:schemeClr val="tx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燥冬粉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V</a:t>
                      </a:r>
                      <a:endParaRPr kumimoji="0" lang="zh-TW" altLang="zh-TW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99149393"/>
                  </a:ext>
                </a:extLst>
              </a:tr>
              <a:tr h="13270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備註</a:t>
                      </a: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每日餐點均含全穀根莖類、豆魚肉蛋類、蔬菜類及水果類等四大類食物。</a:t>
                      </a:r>
                      <a:endParaRPr lang="en-US" altLang="zh-TW" sz="1200" b="1" kern="12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zh-TW" altLang="zh-TW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每週一無肉日、紫米飯</a:t>
                      </a:r>
                      <a:r>
                        <a:rPr lang="zh-TW" altLang="en-US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，週二、三、四白米</a:t>
                      </a:r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/</a:t>
                      </a:r>
                      <a:r>
                        <a:rPr lang="zh-TW" altLang="en-US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糙米飯，週五地瓜</a:t>
                      </a:r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/</a:t>
                      </a:r>
                      <a:r>
                        <a:rPr lang="zh-TW" altLang="en-US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十穀米飯</a:t>
                      </a:r>
                      <a:r>
                        <a:rPr lang="zh-TW" altLang="zh-TW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。</a:t>
                      </a:r>
                      <a:endParaRPr lang="en-US" altLang="zh-TW" sz="1200" b="0" kern="12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en-US" altLang="zh-TW" sz="1200" b="1" kern="12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4/02</a:t>
                      </a: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(</a:t>
                      </a: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農曆十五</a:t>
                      </a: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)4/17(</a:t>
                      </a: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農曆初一</a:t>
                      </a: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)</a:t>
                      </a: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全園吃素。</a:t>
                      </a:r>
                      <a:endParaRPr lang="en-US" altLang="zh-TW" sz="1200" b="0" kern="12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zh-TW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如因市場休市或遇幼生慶生，菜色稍有變動時，將不再另行通知。</a:t>
                      </a: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zh-TW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此點心單張貼於園內公告欄、</a:t>
                      </a:r>
                      <a:r>
                        <a:rPr lang="zh-TW" altLang="zh-TW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悅嘉幼兒園網頁</a:t>
                      </a:r>
                      <a:r>
                        <a:rPr lang="zh-TW" altLang="zh-TW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，有需要之家長可向園方索取</a:t>
                      </a: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。</a:t>
                      </a:r>
                      <a:endParaRPr lang="en-US" altLang="zh-TW" sz="1200" kern="12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*</a:t>
                      </a: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菜單採購之生鮮豬肉、雞肉，均使用本土肉品、非核食材，供全園師生安全共餐，請安心。</a:t>
                      </a:r>
                      <a:endParaRPr lang="zh-TW" altLang="zh-TW" sz="12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endParaRPr lang="zh-TW" altLang="zh-TW" sz="1600" kern="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endParaRPr lang="zh-TW" altLang="zh-TW" sz="1600" kern="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endParaRPr lang="zh-TW" altLang="zh-TW" sz="1600" kern="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endParaRPr lang="zh-TW" altLang="zh-TW" sz="1600" kern="100" dirty="0"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26733" marR="267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1619</TotalTime>
  <Words>710</Words>
  <Application>Microsoft Office PowerPoint</Application>
  <PresentationFormat>自訂</PresentationFormat>
  <Paragraphs>234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pc123123</dc:creator>
  <cp:lastModifiedBy>USER</cp:lastModifiedBy>
  <cp:revision>132</cp:revision>
  <cp:lastPrinted>2022-08-01T07:54:42Z</cp:lastPrinted>
  <dcterms:created xsi:type="dcterms:W3CDTF">2021-01-12T09:38:47Z</dcterms:created>
  <dcterms:modified xsi:type="dcterms:W3CDTF">2026-03-31T03:26:49Z</dcterms:modified>
</cp:coreProperties>
</file>